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906000" cy="6858000" type="A4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961F"/>
    <a:srgbClr val="03A53C"/>
    <a:srgbClr val="2E0FE7"/>
    <a:srgbClr val="01032F"/>
    <a:srgbClr val="C24A14"/>
    <a:srgbClr val="2F5597"/>
    <a:srgbClr val="028832"/>
    <a:srgbClr val="A9D18E"/>
    <a:srgbClr val="385723"/>
    <a:srgbClr val="003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2026-02-13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순서도: 대체 처리 9"/>
          <p:cNvSpPr/>
          <p:nvPr/>
        </p:nvSpPr>
        <p:spPr>
          <a:xfrm>
            <a:off x="181308" y="141551"/>
            <a:ext cx="9524664" cy="6536196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2800" b="1" dirty="0">
              <a:solidFill>
                <a:srgbClr val="FF0000"/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16866" y="506438"/>
            <a:ext cx="8653549" cy="1700721"/>
          </a:xfrm>
          <a:prstGeom prst="rect">
            <a:avLst/>
          </a:pr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6866" y="411706"/>
            <a:ext cx="8558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2026</a:t>
            </a:r>
            <a:r>
              <a:rPr lang="ko-KR" altLang="en-US" sz="44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년 </a:t>
            </a:r>
            <a:r>
              <a:rPr lang="en-US" altLang="ko-KR" sz="44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3</a:t>
            </a:r>
            <a:r>
              <a:rPr lang="ko-KR" altLang="en-US" sz="44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월 신설 </a:t>
            </a:r>
            <a:r>
              <a:rPr lang="ko-KR" altLang="en-US" sz="48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프로그램</a:t>
            </a:r>
            <a:r>
              <a:rPr lang="ko-KR" altLang="en-US" sz="4400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안내</a:t>
            </a:r>
            <a:endParaRPr lang="ko-KR" altLang="en-US" sz="4400" b="1" dirty="0">
              <a:solidFill>
                <a:schemeClr val="bg2">
                  <a:lumMod val="25000"/>
                </a:schemeClr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0718" y="1180278"/>
            <a:ext cx="8325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라인</a:t>
            </a:r>
            <a:r>
              <a:rPr lang="en-US" altLang="ko-KR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UP</a:t>
            </a:r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댄스</a:t>
            </a:r>
            <a:r>
              <a:rPr lang="en-US" altLang="ko-KR" sz="48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(</a:t>
            </a:r>
            <a:r>
              <a:rPr lang="ko-KR" altLang="en-US" sz="4800" b="1" dirty="0" err="1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초중급반</a:t>
            </a:r>
            <a:r>
              <a:rPr lang="en-US" altLang="ko-KR" sz="48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) </a:t>
            </a:r>
            <a:r>
              <a:rPr lang="ko-KR" altLang="en-US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신설</a:t>
            </a:r>
            <a:r>
              <a:rPr lang="en-US" altLang="ko-KR" sz="5400" b="1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2E0FE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endParaRPr lang="ko-KR" altLang="en-US" sz="5400" b="1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2E0FE7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04944" y="4385677"/>
            <a:ext cx="9032670" cy="154812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4319" y="4498019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♬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접수기간</a:t>
            </a:r>
            <a:r>
              <a:rPr lang="en-US" altLang="ko-KR" sz="2000" b="1" dirty="0"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: 2026.2.22.(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일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) ~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선착순 모집</a:t>
            </a:r>
            <a:endParaRPr lang="en-US" altLang="ko-KR" sz="2000" b="1" dirty="0" smtClean="0">
              <a:latin typeface="HY그래픽M" panose="02030600000101010101" pitchFamily="18" charset="-127"/>
              <a:ea typeface="HY그래픽M" panose="02030600000101010101" pitchFamily="18" charset="-127"/>
            </a:endParaRPr>
          </a:p>
          <a:p>
            <a:r>
              <a:rPr lang="ko-KR" altLang="en-US" sz="2000" b="1" dirty="0">
                <a:latin typeface="HY그래픽M" panose="02030600000101010101" pitchFamily="18" charset="-127"/>
                <a:ea typeface="HY그래픽M" panose="02030600000101010101" pitchFamily="18" charset="-127"/>
              </a:rPr>
              <a:t>♬ </a:t>
            </a:r>
            <a:r>
              <a:rPr lang="ko-KR" altLang="en-US" sz="2000" b="1" dirty="0" err="1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접수방법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: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홈페이지 온라인 접수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 ,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현장 방문접수</a:t>
            </a:r>
            <a:endParaRPr lang="en-US" altLang="ko-KR" sz="2000" b="1" dirty="0" smtClean="0">
              <a:latin typeface="HY그래픽M" panose="02030600000101010101" pitchFamily="18" charset="-127"/>
              <a:ea typeface="HY그래픽M" panose="02030600000101010101" pitchFamily="18" charset="-127"/>
            </a:endParaRPr>
          </a:p>
          <a:p>
            <a:r>
              <a:rPr lang="ko-KR" altLang="en-US" sz="2000" b="1" dirty="0">
                <a:latin typeface="HY그래픽M" panose="02030600000101010101" pitchFamily="18" charset="-127"/>
                <a:ea typeface="HY그래픽M" panose="02030600000101010101" pitchFamily="18" charset="-127"/>
              </a:rPr>
              <a:t>♬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개강일 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: 2026. 3. 4. (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수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)</a:t>
            </a:r>
          </a:p>
          <a:p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♬ 지도강사 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: 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조미경 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(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기존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:</a:t>
            </a:r>
            <a:r>
              <a:rPr lang="ko-KR" altLang="en-US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 라인</a:t>
            </a:r>
            <a:r>
              <a:rPr lang="en-US" altLang="ko-KR" sz="2000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UP</a:t>
            </a:r>
            <a:r>
              <a:rPr lang="en-US" altLang="ko-KR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(8</a:t>
            </a:r>
            <a:r>
              <a:rPr lang="ko-KR" altLang="en-US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시</a:t>
            </a:r>
            <a:r>
              <a:rPr lang="en-US" altLang="ko-KR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,</a:t>
            </a:r>
            <a:r>
              <a:rPr lang="ko-KR" altLang="en-US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화목</a:t>
            </a:r>
            <a:r>
              <a:rPr lang="en-US" altLang="ko-KR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) , </a:t>
            </a:r>
            <a:r>
              <a:rPr lang="ko-KR" altLang="en-US" b="1" dirty="0" err="1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토요줌바</a:t>
            </a:r>
            <a:r>
              <a:rPr lang="en-US" altLang="ko-KR" b="1" dirty="0" smtClean="0">
                <a:latin typeface="HY그래픽M" panose="02030600000101010101" pitchFamily="18" charset="-127"/>
                <a:ea typeface="HY그래픽M" panose="02030600000101010101" pitchFamily="18" charset="-127"/>
              </a:rPr>
              <a:t>(9,10)</a:t>
            </a:r>
            <a:endParaRPr lang="en-US" altLang="ko-KR" b="1" dirty="0" smtClean="0"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741890"/>
              </p:ext>
            </p:extLst>
          </p:nvPr>
        </p:nvGraphicFramePr>
        <p:xfrm>
          <a:off x="310394" y="2136678"/>
          <a:ext cx="9127220" cy="197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896">
                  <a:extLst>
                    <a:ext uri="{9D8B030D-6E8A-4147-A177-3AD203B41FA5}">
                      <a16:colId xmlns:a16="http://schemas.microsoft.com/office/drawing/2014/main" val="2099984158"/>
                    </a:ext>
                  </a:extLst>
                </a:gridCol>
                <a:gridCol w="1837518">
                  <a:extLst>
                    <a:ext uri="{9D8B030D-6E8A-4147-A177-3AD203B41FA5}">
                      <a16:colId xmlns:a16="http://schemas.microsoft.com/office/drawing/2014/main" val="184619991"/>
                    </a:ext>
                  </a:extLst>
                </a:gridCol>
                <a:gridCol w="1607981">
                  <a:extLst>
                    <a:ext uri="{9D8B030D-6E8A-4147-A177-3AD203B41FA5}">
                      <a16:colId xmlns:a16="http://schemas.microsoft.com/office/drawing/2014/main" val="3842129500"/>
                    </a:ext>
                  </a:extLst>
                </a:gridCol>
                <a:gridCol w="956811">
                  <a:extLst>
                    <a:ext uri="{9D8B030D-6E8A-4147-A177-3AD203B41FA5}">
                      <a16:colId xmlns:a16="http://schemas.microsoft.com/office/drawing/2014/main" val="1391671976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63423675"/>
                    </a:ext>
                  </a:extLst>
                </a:gridCol>
                <a:gridCol w="1270668">
                  <a:extLst>
                    <a:ext uri="{9D8B030D-6E8A-4147-A177-3AD203B41FA5}">
                      <a16:colId xmlns:a16="http://schemas.microsoft.com/office/drawing/2014/main" val="1654935800"/>
                    </a:ext>
                  </a:extLst>
                </a:gridCol>
                <a:gridCol w="940646">
                  <a:extLst>
                    <a:ext uri="{9D8B030D-6E8A-4147-A177-3AD203B41FA5}">
                      <a16:colId xmlns:a16="http://schemas.microsoft.com/office/drawing/2014/main" val="1285953199"/>
                    </a:ext>
                  </a:extLst>
                </a:gridCol>
              </a:tblGrid>
              <a:tr h="3646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err="1" smtClean="0">
                          <a:latin typeface="강원"/>
                        </a:rPr>
                        <a:t>강좌명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대상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시간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요일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정원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수강료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smtClean="0">
                          <a:latin typeface="강원"/>
                        </a:rPr>
                        <a:t>비고</a:t>
                      </a:r>
                      <a:endParaRPr lang="ko-KR" altLang="en-US" sz="2200" dirty="0">
                        <a:latin typeface="강원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695312"/>
                  </a:ext>
                </a:extLst>
              </a:tr>
              <a:tr h="7944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  <a:latin typeface="강원"/>
                        </a:rPr>
                        <a:t>라인</a:t>
                      </a:r>
                      <a:r>
                        <a:rPr lang="en-US" altLang="ko-KR" sz="2000" b="1" dirty="0" smtClean="0">
                          <a:solidFill>
                            <a:srgbClr val="FF0000"/>
                          </a:solidFill>
                          <a:latin typeface="강원"/>
                        </a:rPr>
                        <a:t>UP</a:t>
                      </a:r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  <a:latin typeface="강원"/>
                        </a:rPr>
                        <a:t>댄스</a:t>
                      </a:r>
                      <a:endParaRPr lang="en-US" altLang="ko-KR" sz="2000" b="1" dirty="0" smtClean="0">
                        <a:solidFill>
                          <a:srgbClr val="FF0000"/>
                        </a:solidFill>
                        <a:latin typeface="강원"/>
                      </a:endParaRPr>
                    </a:p>
                    <a:p>
                      <a:pPr algn="ctr" latinLnBrk="1"/>
                      <a:r>
                        <a:rPr lang="en-US" altLang="ko-KR" sz="2000" b="1" dirty="0" smtClean="0">
                          <a:solidFill>
                            <a:srgbClr val="FF0000"/>
                          </a:solidFill>
                          <a:latin typeface="강원"/>
                        </a:rPr>
                        <a:t>(</a:t>
                      </a:r>
                      <a:r>
                        <a:rPr lang="ko-KR" altLang="en-US" sz="2000" b="1" dirty="0" err="1" smtClean="0">
                          <a:solidFill>
                            <a:srgbClr val="FF0000"/>
                          </a:solidFill>
                          <a:latin typeface="강원"/>
                        </a:rPr>
                        <a:t>초중급</a:t>
                      </a:r>
                      <a:r>
                        <a:rPr lang="en-US" altLang="ko-KR" sz="2000" b="1" dirty="0" smtClean="0">
                          <a:solidFill>
                            <a:srgbClr val="FF0000"/>
                          </a:solidFill>
                          <a:latin typeface="강원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강원"/>
                        </a:rPr>
                        <a:t>성인 </a:t>
                      </a:r>
                      <a:r>
                        <a:rPr lang="en-US" altLang="ko-KR" sz="2000" dirty="0" smtClean="0">
                          <a:latin typeface="강원"/>
                        </a:rPr>
                        <a:t>/ </a:t>
                      </a:r>
                      <a:r>
                        <a:rPr lang="ko-KR" altLang="en-US" sz="2000" dirty="0" smtClean="0">
                          <a:latin typeface="강원"/>
                        </a:rPr>
                        <a:t>청소년</a:t>
                      </a:r>
                      <a:endParaRPr lang="en-US" altLang="ko-KR" sz="2000" dirty="0" smtClean="0">
                        <a:latin typeface="강원"/>
                      </a:endParaRPr>
                    </a:p>
                    <a:p>
                      <a:pPr algn="ctr" latinLnBrk="1"/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08:10~09:00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>
                          <a:latin typeface="강원"/>
                        </a:rPr>
                        <a:t>월수금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30</a:t>
                      </a:r>
                      <a:r>
                        <a:rPr lang="ko-KR" altLang="en-US" sz="2000" dirty="0" smtClean="0">
                          <a:latin typeface="강원"/>
                        </a:rPr>
                        <a:t>명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45,900</a:t>
                      </a:r>
                      <a:r>
                        <a:rPr lang="ko-KR" altLang="en-US" sz="2000" dirty="0" smtClean="0">
                          <a:latin typeface="강원"/>
                        </a:rPr>
                        <a:t>원</a:t>
                      </a:r>
                      <a:endParaRPr lang="en-US" altLang="ko-KR" sz="2000" dirty="0" smtClean="0">
                        <a:latin typeface="강원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37,500</a:t>
                      </a:r>
                      <a:r>
                        <a:rPr lang="ko-KR" altLang="en-US" sz="2000" dirty="0" smtClean="0">
                          <a:latin typeface="강원"/>
                        </a:rPr>
                        <a:t>원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강원"/>
                        </a:rPr>
                        <a:t>신설</a:t>
                      </a:r>
                      <a:endParaRPr lang="ko-KR" altLang="en-US" dirty="0">
                        <a:solidFill>
                          <a:srgbClr val="FF0000"/>
                        </a:solidFill>
                        <a:latin typeface="강원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54310"/>
                  </a:ext>
                </a:extLst>
              </a:tr>
              <a:tr h="75225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강원"/>
                        </a:rPr>
                        <a:t>라인</a:t>
                      </a:r>
                      <a:r>
                        <a:rPr lang="en-US" altLang="ko-KR" sz="2000" dirty="0" smtClean="0">
                          <a:solidFill>
                            <a:schemeClr val="tx1"/>
                          </a:solidFill>
                          <a:latin typeface="강원"/>
                        </a:rPr>
                        <a:t>UP</a:t>
                      </a:r>
                      <a:r>
                        <a:rPr lang="ko-KR" altLang="en-US" sz="2000" dirty="0" smtClean="0">
                          <a:solidFill>
                            <a:schemeClr val="tx1"/>
                          </a:solidFill>
                          <a:latin typeface="강원"/>
                        </a:rPr>
                        <a:t>댄스</a:t>
                      </a:r>
                      <a:endParaRPr lang="en-US" altLang="ko-KR" sz="2000" dirty="0" smtClean="0">
                        <a:solidFill>
                          <a:schemeClr val="tx1"/>
                        </a:solidFill>
                        <a:latin typeface="강원"/>
                      </a:endParaRPr>
                    </a:p>
                    <a:p>
                      <a:pPr algn="ctr" latinLnBrk="1"/>
                      <a:r>
                        <a:rPr lang="en-US" altLang="ko-KR" sz="2000" b="1" dirty="0" smtClean="0">
                          <a:solidFill>
                            <a:srgbClr val="12961F"/>
                          </a:solidFill>
                          <a:latin typeface="강원"/>
                        </a:rPr>
                        <a:t>(</a:t>
                      </a:r>
                      <a:r>
                        <a:rPr lang="ko-KR" altLang="en-US" sz="2000" b="1" dirty="0" smtClean="0">
                          <a:solidFill>
                            <a:srgbClr val="12961F"/>
                          </a:solidFill>
                          <a:latin typeface="강원"/>
                        </a:rPr>
                        <a:t>초급</a:t>
                      </a:r>
                      <a:r>
                        <a:rPr lang="en-US" altLang="ko-KR" sz="2000" b="1" dirty="0" smtClean="0">
                          <a:solidFill>
                            <a:srgbClr val="12961F"/>
                          </a:solidFill>
                          <a:latin typeface="강원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강원"/>
                        </a:rPr>
                        <a:t>성인 </a:t>
                      </a:r>
                      <a:r>
                        <a:rPr lang="en-US" altLang="ko-KR" sz="2000" dirty="0" smtClean="0">
                          <a:latin typeface="강원"/>
                        </a:rPr>
                        <a:t>/ </a:t>
                      </a:r>
                      <a:r>
                        <a:rPr lang="ko-KR" altLang="en-US" sz="2000" dirty="0" smtClean="0">
                          <a:latin typeface="강원"/>
                        </a:rPr>
                        <a:t>청소년</a:t>
                      </a:r>
                      <a:endParaRPr lang="en-US" altLang="ko-KR" sz="2000" dirty="0" smtClean="0">
                        <a:latin typeface="강원"/>
                      </a:endParaRPr>
                    </a:p>
                    <a:p>
                      <a:pPr algn="ctr" latinLnBrk="1"/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08:10~09:00</a:t>
                      </a:r>
                    </a:p>
                    <a:p>
                      <a:pPr algn="ctr" latinLnBrk="1"/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강원"/>
                        </a:rPr>
                        <a:t>화목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30</a:t>
                      </a:r>
                      <a:r>
                        <a:rPr lang="ko-KR" altLang="en-US" sz="2000" dirty="0" smtClean="0">
                          <a:latin typeface="강원"/>
                        </a:rPr>
                        <a:t>명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37,500</a:t>
                      </a:r>
                      <a:r>
                        <a:rPr lang="ko-KR" altLang="en-US" sz="2000" dirty="0" smtClean="0">
                          <a:latin typeface="강원"/>
                        </a:rPr>
                        <a:t>원</a:t>
                      </a:r>
                      <a:endParaRPr lang="en-US" altLang="ko-KR" sz="2000" dirty="0" smtClean="0">
                        <a:latin typeface="강원"/>
                      </a:endParaRPr>
                    </a:p>
                    <a:p>
                      <a:pPr algn="ctr" latinLnBrk="1"/>
                      <a:r>
                        <a:rPr lang="en-US" altLang="ko-KR" sz="2000" dirty="0" smtClean="0">
                          <a:latin typeface="강원"/>
                        </a:rPr>
                        <a:t>31,400</a:t>
                      </a:r>
                      <a:r>
                        <a:rPr lang="ko-KR" altLang="en-US" sz="2000" dirty="0" smtClean="0">
                          <a:latin typeface="강원"/>
                        </a:rPr>
                        <a:t>원</a:t>
                      </a:r>
                      <a:endParaRPr lang="ko-KR" altLang="en-US" sz="2000" dirty="0">
                        <a:latin typeface="강원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강원"/>
                        </a:rPr>
                        <a:t>기존</a:t>
                      </a:r>
                      <a:endParaRPr lang="en-US" altLang="ko-KR" dirty="0" smtClean="0">
                        <a:latin typeface="강원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525041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792769" y="6121108"/>
            <a:ext cx="516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☏ 문의사항</a:t>
            </a:r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(</a:t>
            </a:r>
            <a:r>
              <a:rPr lang="ko-KR" altLang="en-US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안내데스크</a:t>
            </a:r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): </a:t>
            </a:r>
            <a:r>
              <a:rPr lang="en-US" altLang="ko-KR" b="1" dirty="0" smtClean="0">
                <a:solidFill>
                  <a:schemeClr val="bg2">
                    <a:lumMod val="25000"/>
                  </a:schemeClr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031-560-1451~2</a:t>
            </a:r>
            <a:endParaRPr lang="ko-KR" altLang="en-US" b="1" dirty="0">
              <a:solidFill>
                <a:schemeClr val="bg2">
                  <a:lumMod val="25000"/>
                </a:schemeClr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825" y="6014190"/>
            <a:ext cx="22669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63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</TotalTime>
  <Words>112</Words>
  <Application>Microsoft Office PowerPoint</Application>
  <PresentationFormat>A4 용지(210x297mm)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HY그래픽M</vt:lpstr>
      <vt:lpstr>강원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49</cp:revision>
  <cp:lastPrinted>2025-02-17T07:35:20Z</cp:lastPrinted>
  <dcterms:created xsi:type="dcterms:W3CDTF">2023-08-30T01:55:55Z</dcterms:created>
  <dcterms:modified xsi:type="dcterms:W3CDTF">2026-02-13T05:10:11Z</dcterms:modified>
</cp:coreProperties>
</file>