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9926638" cy="14355763"/>
  <p:embeddedFontLst>
    <p:embeddedFont>
      <p:font typeface="맑은 고딕" panose="020B0503020000020004" pitchFamily="50" charset="-127"/>
      <p:regular r:id="rId10"/>
      <p:bold r:id="rId11"/>
    </p:embeddedFont>
    <p:embeddedFont>
      <p:font typeface="SB AggroOTF Light" panose="020B0600000101010101" charset="-127"/>
      <p:regular r:id="rId12"/>
    </p:embeddedFont>
    <p:embeddedFont>
      <p:font typeface="SB AggroOTF Medium" panose="020B0600000101010101" charset="-127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31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054100"/>
            <a:ext cx="14452600" cy="673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46200"/>
            <a:ext cx="13754100" cy="8305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00" y="2730500"/>
            <a:ext cx="8775700" cy="1003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105400" y="2921000"/>
            <a:ext cx="80772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07899"/>
              </a:lnSpc>
            </a:pPr>
            <a:r>
              <a:rPr lang="ko-KR" sz="3500" b="0" i="0" u="none" strike="noStrike">
                <a:solidFill>
                  <a:srgbClr val="FFFFFF"/>
                </a:solidFill>
                <a:ea typeface="SB AggroOTF Medium"/>
              </a:rPr>
              <a:t>신규</a:t>
            </a:r>
            <a:r>
              <a:rPr lang="en-US" sz="3500" b="0" i="0" u="none" strike="noStrike">
                <a:solidFill>
                  <a:srgbClr val="FFFFFF"/>
                </a:solidFill>
                <a:latin typeface="SB AggroOTF Medium"/>
              </a:rPr>
              <a:t> </a:t>
            </a:r>
            <a:r>
              <a:rPr lang="ko-KR" sz="3500" b="0" i="0" u="none" strike="noStrike">
                <a:solidFill>
                  <a:srgbClr val="FFFFFF"/>
                </a:solidFill>
                <a:ea typeface="SB AggroOTF Medium"/>
              </a:rPr>
              <a:t>온라인수강신청</a:t>
            </a:r>
            <a:r>
              <a:rPr lang="en-US" sz="3500" b="0" i="0" u="none" strike="noStrike">
                <a:solidFill>
                  <a:srgbClr val="FFFFFF"/>
                </a:solidFill>
                <a:latin typeface="SB AggroOTF Medium"/>
              </a:rPr>
              <a:t> </a:t>
            </a:r>
            <a:r>
              <a:rPr lang="ko-KR" sz="3500" b="0" i="0" u="none" strike="noStrike">
                <a:solidFill>
                  <a:srgbClr val="FFFFFF"/>
                </a:solidFill>
                <a:ea typeface="SB AggroOTF Medium"/>
              </a:rPr>
              <a:t>전</a:t>
            </a:r>
            <a:r>
              <a:rPr lang="en-US" sz="3500" b="0" i="0" u="none" strike="noStrike">
                <a:solidFill>
                  <a:srgbClr val="FFFFFF"/>
                </a:solidFill>
                <a:latin typeface="SB AggroOTF Medium"/>
              </a:rPr>
              <a:t> </a:t>
            </a:r>
            <a:r>
              <a:rPr lang="ko-KR" sz="3500" b="0" i="0" u="none" strike="noStrike">
                <a:solidFill>
                  <a:srgbClr val="FFFFFF"/>
                </a:solidFill>
                <a:ea typeface="SB AggroOTF Medium"/>
              </a:rPr>
              <a:t>조치사항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1300" y="3924300"/>
            <a:ext cx="20243800" cy="47244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409700" y="2273300"/>
            <a:ext cx="1435100" cy="2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2971800"/>
            <a:ext cx="266700" cy="266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6700" y="5969000"/>
            <a:ext cx="1562100" cy="3543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3500" y="9131300"/>
            <a:ext cx="18415000" cy="12573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096000" y="9245600"/>
            <a:ext cx="64770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 spc="1300" dirty="0">
                <a:solidFill>
                  <a:srgbClr val="FFFFFF"/>
                </a:solidFill>
                <a:ea typeface="Maplestory Bold"/>
              </a:rPr>
              <a:t>남양주도시공사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80000">
            <a:off x="13411200" y="6210300"/>
            <a:ext cx="3543300" cy="3352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480000">
            <a:off x="-38100" y="1282700"/>
            <a:ext cx="3594100" cy="3594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1140000">
            <a:off x="14516100" y="1663700"/>
            <a:ext cx="1346200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0" y="3784600"/>
            <a:ext cx="11836400" cy="534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0" y="9461500"/>
            <a:ext cx="18415000" cy="927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8200" y="1943100"/>
            <a:ext cx="97409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7899"/>
              </a:lnSpc>
            </a:pPr>
            <a:r>
              <a:rPr lang="ko-KR" sz="5000" b="0" i="0" u="none" strike="noStrike">
                <a:solidFill>
                  <a:srgbClr val="4E2A97"/>
                </a:solidFill>
                <a:ea typeface="SB AggroOTF Medium"/>
              </a:rPr>
              <a:t>통합예약홈페이지</a:t>
            </a:r>
            <a:r>
              <a:rPr lang="en-US" sz="5000" b="0" i="0" u="none" strike="noStrike">
                <a:solidFill>
                  <a:srgbClr val="4E2A97"/>
                </a:solidFill>
                <a:latin typeface="SB AggroOTF Medium"/>
              </a:rPr>
              <a:t> </a:t>
            </a:r>
            <a:r>
              <a:rPr lang="ko-KR" sz="5000" b="0" i="0" u="none" strike="noStrike">
                <a:solidFill>
                  <a:srgbClr val="4E2A97"/>
                </a:solidFill>
                <a:ea typeface="SB AggroOTF Medium"/>
              </a:rPr>
              <a:t>접속</a:t>
            </a:r>
            <a:r>
              <a:rPr lang="en-US" sz="5000" b="0" i="0" u="none" strike="noStrike">
                <a:solidFill>
                  <a:srgbClr val="4E2A97"/>
                </a:solidFill>
                <a:latin typeface="SB AggroOTF Medium"/>
              </a:rPr>
              <a:t>!!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00" y="-241300"/>
            <a:ext cx="1625600" cy="2108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17600"/>
            <a:ext cx="2527300" cy="660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270000"/>
            <a:ext cx="21209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2200" b="0" i="0" u="none" strike="noStrike">
                <a:solidFill>
                  <a:srgbClr val="FFFFFF"/>
                </a:solidFill>
                <a:latin typeface="SB AggroOTF Medium"/>
              </a:rPr>
              <a:t>Step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32500" y="9436100"/>
            <a:ext cx="64770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 spc="1300">
                <a:solidFill>
                  <a:srgbClr val="FFFFFF"/>
                </a:solidFill>
                <a:ea typeface="Maplestory Bold"/>
              </a:rPr>
              <a:t>남양주도시공사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7E31220-F10F-4BFD-B40C-2954D78CE8AD}"/>
              </a:ext>
            </a:extLst>
          </p:cNvPr>
          <p:cNvGrpSpPr/>
          <p:nvPr/>
        </p:nvGrpSpPr>
        <p:grpSpPr>
          <a:xfrm>
            <a:off x="1054100" y="5003800"/>
            <a:ext cx="6159500" cy="4483100"/>
            <a:chOff x="1054100" y="4914900"/>
            <a:chExt cx="6159500" cy="448310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100" y="4914900"/>
              <a:ext cx="6159500" cy="44831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4800" y="5384800"/>
              <a:ext cx="190500" cy="1905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0000" y="5422900"/>
              <a:ext cx="190500" cy="1905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-60000">
              <a:off x="2679700" y="5842000"/>
              <a:ext cx="330200" cy="127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84600" y="3606800"/>
            <a:ext cx="1028700" cy="10287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6500" y="2832100"/>
            <a:ext cx="5397500" cy="863600"/>
          </a:xfrm>
          <a:prstGeom prst="rect">
            <a:avLst/>
          </a:prstGeom>
          <a:effectLst>
            <a:outerShdw blurRad="203200" dist="106293" dir="2700000">
              <a:srgbClr val="000000">
                <a:alpha val="19000"/>
              </a:srgbClr>
            </a:outerShdw>
          </a:effectLst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2832100"/>
            <a:ext cx="863600" cy="863600"/>
          </a:xfrm>
          <a:prstGeom prst="rect">
            <a:avLst/>
          </a:prstGeom>
          <a:effectLst>
            <a:outerShdw blurRad="13961" dist="46559" dir="2700000">
              <a:srgbClr val="000000">
                <a:alpha val="14000"/>
              </a:srgbClr>
            </a:outerShdw>
          </a:effectLst>
        </p:spPr>
      </p:pic>
      <p:sp>
        <p:nvSpPr>
          <p:cNvPr id="20" name="TextBox 20"/>
          <p:cNvSpPr txBox="1"/>
          <p:nvPr/>
        </p:nvSpPr>
        <p:spPr>
          <a:xfrm>
            <a:off x="1803400" y="3098800"/>
            <a:ext cx="5435600" cy="368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오른쪽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상단의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541D7A"/>
                </a:solidFill>
                <a:ea typeface="SB AggroOTF Medium"/>
              </a:rPr>
              <a:t>로그인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버튼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클릭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8700" y="2997200"/>
            <a:ext cx="457200" cy="469900"/>
          </a:xfrm>
          <a:prstGeom prst="rect">
            <a:avLst/>
          </a:prstGeom>
          <a:effectLst>
            <a:outerShdw blurRad="2058" dist="41957" dir="2700000">
              <a:srgbClr val="000000">
                <a:alpha val="50000"/>
              </a:srgbClr>
            </a:outerShdw>
          </a:effectLst>
        </p:spPr>
      </p:pic>
      <p:grpSp>
        <p:nvGrpSpPr>
          <p:cNvPr id="24" name="그룹 23"/>
          <p:cNvGrpSpPr/>
          <p:nvPr/>
        </p:nvGrpSpPr>
        <p:grpSpPr>
          <a:xfrm>
            <a:off x="5263490" y="2931781"/>
            <a:ext cx="254001" cy="482600"/>
            <a:chOff x="5263490" y="2931781"/>
            <a:chExt cx="254001" cy="482600"/>
          </a:xfrm>
        </p:grpSpPr>
        <p:pic>
          <p:nvPicPr>
            <p:cNvPr id="22" name="Picture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660000">
              <a:off x="5263490" y="2931781"/>
              <a:ext cx="101600" cy="482600"/>
            </a:xfrm>
            <a:prstGeom prst="rect">
              <a:avLst/>
            </a:prstGeom>
          </p:spPr>
        </p:pic>
        <p:pic>
          <p:nvPicPr>
            <p:cNvPr id="23" name="Picture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660000">
              <a:off x="5415891" y="2931781"/>
              <a:ext cx="101600" cy="482600"/>
            </a:xfrm>
            <a:prstGeom prst="rect">
              <a:avLst/>
            </a:prstGeom>
          </p:spPr>
        </p:pic>
      </p:grpSp>
      <p:pic>
        <p:nvPicPr>
          <p:cNvPr id="28" name="Picture 11">
            <a:extLst>
              <a:ext uri="{FF2B5EF4-FFF2-40B4-BE49-F238E27FC236}">
                <a16:creationId xmlns:a16="http://schemas.microsoft.com/office/drawing/2014/main" id="{F76ACB12-A8D2-4612-8091-19D5E73719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3500" y="9372600"/>
            <a:ext cx="18415000" cy="1028700"/>
          </a:xfrm>
          <a:prstGeom prst="rect">
            <a:avLst/>
          </a:prstGeom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9EB3A27B-F475-4466-AB08-FEDB1950A771}"/>
              </a:ext>
            </a:extLst>
          </p:cNvPr>
          <p:cNvSpPr txBox="1"/>
          <p:nvPr/>
        </p:nvSpPr>
        <p:spPr>
          <a:xfrm>
            <a:off x="6096000" y="9410700"/>
            <a:ext cx="64770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 spc="1300" dirty="0">
                <a:solidFill>
                  <a:srgbClr val="FFFFFF"/>
                </a:solidFill>
                <a:ea typeface="Maplestory Bold"/>
              </a:rPr>
              <a:t>남양주도시공사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0" y="3136900"/>
            <a:ext cx="10972800" cy="5994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0" y="9461500"/>
            <a:ext cx="18415000" cy="927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63600" y="1968500"/>
            <a:ext cx="97409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7899"/>
              </a:lnSpc>
            </a:pPr>
            <a:r>
              <a:rPr lang="ko-KR" sz="5000" b="0" i="0" u="none" strike="noStrike">
                <a:solidFill>
                  <a:srgbClr val="4E2A97"/>
                </a:solidFill>
                <a:ea typeface="SB AggroOTF Medium"/>
              </a:rPr>
              <a:t>기존</a:t>
            </a:r>
            <a:r>
              <a:rPr lang="en-US" sz="5000" b="0" i="0" u="none" strike="noStrike">
                <a:solidFill>
                  <a:srgbClr val="4E2A97"/>
                </a:solidFill>
                <a:latin typeface="SB AggroOTF Medium"/>
              </a:rPr>
              <a:t> </a:t>
            </a:r>
            <a:r>
              <a:rPr lang="ko-KR" sz="5000" b="0" i="0" u="none" strike="noStrike">
                <a:solidFill>
                  <a:srgbClr val="4E2A97"/>
                </a:solidFill>
                <a:ea typeface="SB AggroOTF Medium"/>
              </a:rPr>
              <a:t>회원관리시스템</a:t>
            </a:r>
            <a:r>
              <a:rPr lang="en-US" sz="5000" b="0" i="0" u="none" strike="noStrike">
                <a:solidFill>
                  <a:srgbClr val="4E2A97"/>
                </a:solidFill>
                <a:latin typeface="SB AggroOTF Medium"/>
              </a:rPr>
              <a:t> </a:t>
            </a:r>
            <a:r>
              <a:rPr lang="ko-KR" sz="5000" b="0" i="0" u="none" strike="noStrike">
                <a:solidFill>
                  <a:srgbClr val="4E2A97"/>
                </a:solidFill>
                <a:ea typeface="SB AggroOTF Medium"/>
              </a:rPr>
              <a:t>계정</a:t>
            </a:r>
            <a:r>
              <a:rPr lang="ko-KR" sz="5000" b="0" i="0" u="none" strike="noStrike">
                <a:solidFill>
                  <a:srgbClr val="3A3948"/>
                </a:solidFill>
                <a:ea typeface="SB AggroOTF Medium"/>
              </a:rPr>
              <a:t>으로</a:t>
            </a:r>
            <a:r>
              <a:rPr lang="en-US" sz="5000" b="0" i="0" u="none" strike="noStrike">
                <a:solidFill>
                  <a:srgbClr val="3A3948"/>
                </a:solidFill>
                <a:latin typeface="SB AggroOTF Medium"/>
              </a:rPr>
              <a:t> </a:t>
            </a:r>
            <a:r>
              <a:rPr lang="ko-KR" sz="5000" b="0" i="0" u="none" strike="noStrike">
                <a:solidFill>
                  <a:srgbClr val="3A3948"/>
                </a:solidFill>
                <a:ea typeface="SB AggroOTF Medium"/>
              </a:rPr>
              <a:t>접속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00" y="-241300"/>
            <a:ext cx="1625600" cy="2108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17600"/>
            <a:ext cx="2527300" cy="660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270000"/>
            <a:ext cx="21209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2200" b="0" i="0" u="none" strike="noStrike">
                <a:solidFill>
                  <a:srgbClr val="FFFFFF"/>
                </a:solidFill>
                <a:latin typeface="SB AggroOTF Medium"/>
              </a:rPr>
              <a:t>Step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32500" y="9436100"/>
            <a:ext cx="64770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 spc="1300" dirty="0">
                <a:solidFill>
                  <a:srgbClr val="FFFFFF"/>
                </a:solidFill>
                <a:ea typeface="Maplestory Bold"/>
              </a:rPr>
              <a:t>남양주도시공사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500" y="2832100"/>
            <a:ext cx="5664200" cy="863600"/>
          </a:xfrm>
          <a:prstGeom prst="rect">
            <a:avLst/>
          </a:prstGeom>
          <a:effectLst>
            <a:outerShdw blurRad="203200" dist="106293" dir="2700000">
              <a:srgbClr val="000000">
                <a:alpha val="19000"/>
              </a:srgbClr>
            </a:outerShdw>
          </a:effectLst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832100"/>
            <a:ext cx="863600" cy="863600"/>
          </a:xfrm>
          <a:prstGeom prst="rect">
            <a:avLst/>
          </a:prstGeom>
          <a:effectLst>
            <a:outerShdw blurRad="13961" dist="46559" dir="2700000">
              <a:srgbClr val="000000">
                <a:alpha val="14000"/>
              </a:srgbClr>
            </a:outerShdw>
          </a:effectLst>
        </p:spPr>
      </p:pic>
      <p:sp>
        <p:nvSpPr>
          <p:cNvPr id="18" name="TextBox 18"/>
          <p:cNvSpPr txBox="1"/>
          <p:nvPr/>
        </p:nvSpPr>
        <p:spPr>
          <a:xfrm>
            <a:off x="1752600" y="3098800"/>
            <a:ext cx="5435600" cy="368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기존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회원관리시스템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아이디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/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비밀번호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입력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" y="2997200"/>
            <a:ext cx="457200" cy="469900"/>
          </a:xfrm>
          <a:prstGeom prst="rect">
            <a:avLst/>
          </a:prstGeom>
          <a:effectLst>
            <a:outerShdw blurRad="2058" dist="41957" dir="2700000">
              <a:srgbClr val="000000">
                <a:alpha val="50000"/>
              </a:srgbClr>
            </a:outerShdw>
          </a:effectLst>
        </p:spPr>
      </p:pic>
      <p:sp>
        <p:nvSpPr>
          <p:cNvPr id="20" name="모서리가 둥근 직사각형 19"/>
          <p:cNvSpPr/>
          <p:nvPr/>
        </p:nvSpPr>
        <p:spPr>
          <a:xfrm>
            <a:off x="9525000" y="3924300"/>
            <a:ext cx="5638800" cy="1914828"/>
          </a:xfrm>
          <a:prstGeom prst="roundRect">
            <a:avLst>
              <a:gd name="adj" fmla="val 5752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6451598" y="2933700"/>
            <a:ext cx="254001" cy="482600"/>
            <a:chOff x="5263490" y="2931781"/>
            <a:chExt cx="254001" cy="482600"/>
          </a:xfrm>
        </p:grpSpPr>
        <p:pic>
          <p:nvPicPr>
            <p:cNvPr id="22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60000">
              <a:off x="5263490" y="2931781"/>
              <a:ext cx="101600" cy="482600"/>
            </a:xfrm>
            <a:prstGeom prst="rect">
              <a:avLst/>
            </a:prstGeom>
          </p:spPr>
        </p:pic>
        <p:pic>
          <p:nvPicPr>
            <p:cNvPr id="2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60000">
              <a:off x="5415891" y="2931781"/>
              <a:ext cx="101600" cy="482600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24D61B2-1F96-486A-AD42-28C1B55FF8F8}"/>
              </a:ext>
            </a:extLst>
          </p:cNvPr>
          <p:cNvGrpSpPr/>
          <p:nvPr/>
        </p:nvGrpSpPr>
        <p:grpSpPr>
          <a:xfrm>
            <a:off x="1054100" y="5003800"/>
            <a:ext cx="6159500" cy="4483100"/>
            <a:chOff x="1054100" y="4914900"/>
            <a:chExt cx="6159500" cy="4483100"/>
          </a:xfrm>
        </p:grpSpPr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154CADB7-A6D3-4386-A272-BB60BFEF7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100" y="4914900"/>
              <a:ext cx="6159500" cy="4483100"/>
            </a:xfrm>
            <a:prstGeom prst="rect">
              <a:avLst/>
            </a:prstGeom>
          </p:spPr>
        </p:pic>
        <p:pic>
          <p:nvPicPr>
            <p:cNvPr id="26" name="Picture 13">
              <a:extLst>
                <a:ext uri="{FF2B5EF4-FFF2-40B4-BE49-F238E27FC236}">
                  <a16:creationId xmlns:a16="http://schemas.microsoft.com/office/drawing/2014/main" id="{32650E2F-644F-4D76-8AE6-DA5A35CDF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44800" y="5384800"/>
              <a:ext cx="190500" cy="190500"/>
            </a:xfrm>
            <a:prstGeom prst="rect">
              <a:avLst/>
            </a:prstGeom>
          </p:spPr>
        </p:pic>
        <p:pic>
          <p:nvPicPr>
            <p:cNvPr id="27" name="Picture 14">
              <a:extLst>
                <a:ext uri="{FF2B5EF4-FFF2-40B4-BE49-F238E27FC236}">
                  <a16:creationId xmlns:a16="http://schemas.microsoft.com/office/drawing/2014/main" id="{339B9853-7C25-46BC-91A8-CACB192BF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40000" y="5422900"/>
              <a:ext cx="190500" cy="190500"/>
            </a:xfrm>
            <a:prstGeom prst="rect">
              <a:avLst/>
            </a:prstGeom>
          </p:spPr>
        </p:pic>
        <p:pic>
          <p:nvPicPr>
            <p:cNvPr id="28" name="Picture 15">
              <a:extLst>
                <a:ext uri="{FF2B5EF4-FFF2-40B4-BE49-F238E27FC236}">
                  <a16:creationId xmlns:a16="http://schemas.microsoft.com/office/drawing/2014/main" id="{6E5FC8EA-55FF-49AB-A786-D4167AB05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-60000">
              <a:off x="2679700" y="5842000"/>
              <a:ext cx="330200" cy="127000"/>
            </a:xfrm>
            <a:prstGeom prst="rect">
              <a:avLst/>
            </a:prstGeom>
          </p:spPr>
        </p:pic>
      </p:grpSp>
      <p:pic>
        <p:nvPicPr>
          <p:cNvPr id="29" name="Picture 11">
            <a:extLst>
              <a:ext uri="{FF2B5EF4-FFF2-40B4-BE49-F238E27FC236}">
                <a16:creationId xmlns:a16="http://schemas.microsoft.com/office/drawing/2014/main" id="{AA874E87-5D5F-4732-A64B-4B4D41524D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3500" y="9372600"/>
            <a:ext cx="18415000" cy="1028700"/>
          </a:xfrm>
          <a:prstGeom prst="rect">
            <a:avLst/>
          </a:prstGeom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20DBE3C7-F787-4EF1-819A-BCCA5CAFD811}"/>
              </a:ext>
            </a:extLst>
          </p:cNvPr>
          <p:cNvSpPr txBox="1"/>
          <p:nvPr/>
        </p:nvSpPr>
        <p:spPr>
          <a:xfrm>
            <a:off x="6096000" y="9410700"/>
            <a:ext cx="64770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 spc="1300" dirty="0">
                <a:solidFill>
                  <a:srgbClr val="FFFFFF"/>
                </a:solidFill>
                <a:ea typeface="Maplestory Bold"/>
              </a:rPr>
              <a:t>남양주도시공사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3048000"/>
            <a:ext cx="114173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0" y="9461500"/>
            <a:ext cx="18415000" cy="927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63600" y="1968500"/>
            <a:ext cx="97409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7899"/>
              </a:lnSpc>
            </a:pPr>
            <a:r>
              <a:rPr lang="en-US" sz="5000" b="0" i="0" u="none" strike="noStrike" dirty="0">
                <a:solidFill>
                  <a:srgbClr val="4E2A97"/>
                </a:solidFill>
                <a:latin typeface="SB AggroOTF Medium"/>
              </a:rPr>
              <a:t>1</a:t>
            </a:r>
            <a:r>
              <a:rPr lang="ko-KR" altLang="en-US" sz="5000" dirty="0">
                <a:solidFill>
                  <a:srgbClr val="4E2A97"/>
                </a:solidFill>
                <a:ea typeface="SB AggroOTF Medium"/>
              </a:rPr>
              <a:t>회</a:t>
            </a:r>
            <a:r>
              <a:rPr lang="ko-KR" sz="5000" b="0" i="0" u="none" strike="noStrike" dirty="0">
                <a:solidFill>
                  <a:srgbClr val="4E2A97"/>
                </a:solidFill>
                <a:ea typeface="SB AggroOTF Medium"/>
              </a:rPr>
              <a:t>의</a:t>
            </a:r>
            <a:r>
              <a:rPr lang="en-US" sz="5000" b="0" i="0" u="none" strike="noStrike" dirty="0">
                <a:solidFill>
                  <a:srgbClr val="4E2A97"/>
                </a:solidFill>
                <a:latin typeface="SB AggroOTF Medium"/>
              </a:rPr>
              <a:t> </a:t>
            </a:r>
            <a:r>
              <a:rPr lang="ko-KR" sz="5000" b="0" i="0" u="none" strike="noStrike" dirty="0">
                <a:solidFill>
                  <a:srgbClr val="4E2A97"/>
                </a:solidFill>
                <a:ea typeface="SB AggroOTF Medium"/>
              </a:rPr>
              <a:t>본인인증</a:t>
            </a:r>
            <a:r>
              <a:rPr lang="en-US" sz="5000" b="0" i="0" u="none" strike="noStrike" dirty="0">
                <a:solidFill>
                  <a:srgbClr val="4E2A97"/>
                </a:solidFill>
                <a:latin typeface="SB AggroOTF Medium"/>
              </a:rPr>
              <a:t> </a:t>
            </a:r>
            <a:r>
              <a:rPr lang="ko-KR" sz="5000" b="0" i="0" u="none" strike="noStrike" dirty="0">
                <a:solidFill>
                  <a:srgbClr val="2C2B3C"/>
                </a:solidFill>
                <a:ea typeface="SB AggroOTF Medium"/>
              </a:rPr>
              <a:t>실시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00" y="-241300"/>
            <a:ext cx="1625600" cy="2108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17600"/>
            <a:ext cx="2527300" cy="660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270000"/>
            <a:ext cx="21209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2200" b="0" i="0" u="none" strike="noStrike">
                <a:solidFill>
                  <a:srgbClr val="FFFFFF"/>
                </a:solidFill>
                <a:latin typeface="SB AggroOTF Medium"/>
              </a:rPr>
              <a:t>Step 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32500" y="9436100"/>
            <a:ext cx="64770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 spc="1300">
                <a:solidFill>
                  <a:srgbClr val="FFFFFF"/>
                </a:solidFill>
                <a:ea typeface="Maplestory Bold"/>
              </a:rPr>
              <a:t>남양주도시공사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500" y="2832100"/>
            <a:ext cx="5397500" cy="863600"/>
          </a:xfrm>
          <a:prstGeom prst="rect">
            <a:avLst/>
          </a:prstGeom>
          <a:effectLst>
            <a:outerShdw blurRad="203200" dist="106293" dir="2700000">
              <a:srgbClr val="000000">
                <a:alpha val="19000"/>
              </a:srgbClr>
            </a:outerShdw>
          </a:effectLst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832100"/>
            <a:ext cx="863600" cy="863600"/>
          </a:xfrm>
          <a:prstGeom prst="rect">
            <a:avLst/>
          </a:prstGeom>
          <a:effectLst>
            <a:outerShdw blurRad="13961" dist="46559" dir="2700000">
              <a:srgbClr val="000000">
                <a:alpha val="14000"/>
              </a:srgbClr>
            </a:outerShdw>
          </a:effectLst>
        </p:spPr>
      </p:pic>
      <p:sp>
        <p:nvSpPr>
          <p:cNvPr id="18" name="TextBox 18"/>
          <p:cNvSpPr txBox="1"/>
          <p:nvPr/>
        </p:nvSpPr>
        <p:spPr>
          <a:xfrm>
            <a:off x="1752600" y="3098800"/>
            <a:ext cx="5435600" cy="368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2000" b="0" i="0" u="none" strike="noStrike" dirty="0">
                <a:solidFill>
                  <a:srgbClr val="2C2B3C"/>
                </a:solidFill>
                <a:ea typeface="SB AggroOTF Medium"/>
              </a:rPr>
              <a:t>비밀번호</a:t>
            </a:r>
            <a:r>
              <a:rPr lang="en-US" sz="2000" b="0" i="0" u="none" strike="noStrike" dirty="0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 dirty="0">
                <a:solidFill>
                  <a:srgbClr val="2C2B3C"/>
                </a:solidFill>
                <a:ea typeface="SB AggroOTF Medium"/>
              </a:rPr>
              <a:t>변경을</a:t>
            </a:r>
            <a:r>
              <a:rPr lang="en-US" sz="2000" b="0" i="0" u="none" strike="noStrike" dirty="0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 dirty="0">
                <a:solidFill>
                  <a:srgbClr val="2C2B3C"/>
                </a:solidFill>
                <a:ea typeface="SB AggroOTF Medium"/>
              </a:rPr>
              <a:t>해야</a:t>
            </a:r>
            <a:r>
              <a:rPr lang="en-US" sz="2000" b="0" i="0" u="none" strike="noStrike" dirty="0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 dirty="0">
                <a:solidFill>
                  <a:srgbClr val="2C2B3C"/>
                </a:solidFill>
                <a:ea typeface="SB AggroOTF Medium"/>
              </a:rPr>
              <a:t>해요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" y="2997200"/>
            <a:ext cx="457200" cy="469900"/>
          </a:xfrm>
          <a:prstGeom prst="rect">
            <a:avLst/>
          </a:prstGeom>
          <a:effectLst>
            <a:outerShdw blurRad="2058" dist="41957" dir="2700000">
              <a:srgbClr val="000000">
                <a:alpha val="50000"/>
              </a:srgbClr>
            </a:outerShdw>
          </a:effectLst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34800" y="2146300"/>
            <a:ext cx="584200" cy="5334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2357100" y="2286000"/>
            <a:ext cx="5753100" cy="368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개인정보보호를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위해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비밀번호를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변경하셔야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해요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9525000" y="8293100"/>
            <a:ext cx="5511800" cy="762000"/>
          </a:xfrm>
          <a:prstGeom prst="roundRect">
            <a:avLst>
              <a:gd name="adj" fmla="val 5752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4660624" y="2933700"/>
            <a:ext cx="254001" cy="482600"/>
            <a:chOff x="5263490" y="2931781"/>
            <a:chExt cx="254001" cy="482600"/>
          </a:xfrm>
        </p:grpSpPr>
        <p:pic>
          <p:nvPicPr>
            <p:cNvPr id="24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660000">
              <a:off x="5263490" y="2931781"/>
              <a:ext cx="101600" cy="482600"/>
            </a:xfrm>
            <a:prstGeom prst="rect">
              <a:avLst/>
            </a:prstGeom>
          </p:spPr>
        </p:pic>
        <p:pic>
          <p:nvPicPr>
            <p:cNvPr id="25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660000">
              <a:off x="5415891" y="2931781"/>
              <a:ext cx="101600" cy="482600"/>
            </a:xfrm>
            <a:prstGeom prst="rect">
              <a:avLst/>
            </a:prstGeom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AAD8E82-37B9-4776-81DC-E317C64F31AD}"/>
              </a:ext>
            </a:extLst>
          </p:cNvPr>
          <p:cNvGrpSpPr/>
          <p:nvPr/>
        </p:nvGrpSpPr>
        <p:grpSpPr>
          <a:xfrm>
            <a:off x="1054100" y="5003800"/>
            <a:ext cx="6159500" cy="4483100"/>
            <a:chOff x="1054100" y="4914900"/>
            <a:chExt cx="6159500" cy="4483100"/>
          </a:xfrm>
        </p:grpSpPr>
        <p:pic>
          <p:nvPicPr>
            <p:cNvPr id="27" name="Picture 12">
              <a:extLst>
                <a:ext uri="{FF2B5EF4-FFF2-40B4-BE49-F238E27FC236}">
                  <a16:creationId xmlns:a16="http://schemas.microsoft.com/office/drawing/2014/main" id="{026B9B1C-CEBA-4609-9412-B70094EA1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4100" y="4914900"/>
              <a:ext cx="6159500" cy="4483100"/>
            </a:xfrm>
            <a:prstGeom prst="rect">
              <a:avLst/>
            </a:prstGeom>
          </p:spPr>
        </p:pic>
        <p:pic>
          <p:nvPicPr>
            <p:cNvPr id="28" name="Picture 13">
              <a:extLst>
                <a:ext uri="{FF2B5EF4-FFF2-40B4-BE49-F238E27FC236}">
                  <a16:creationId xmlns:a16="http://schemas.microsoft.com/office/drawing/2014/main" id="{3139700C-5D01-412C-87EE-D0C600118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44800" y="5384800"/>
              <a:ext cx="190500" cy="190500"/>
            </a:xfrm>
            <a:prstGeom prst="rect">
              <a:avLst/>
            </a:prstGeom>
          </p:spPr>
        </p:pic>
        <p:pic>
          <p:nvPicPr>
            <p:cNvPr id="29" name="Picture 14">
              <a:extLst>
                <a:ext uri="{FF2B5EF4-FFF2-40B4-BE49-F238E27FC236}">
                  <a16:creationId xmlns:a16="http://schemas.microsoft.com/office/drawing/2014/main" id="{1CA720A1-5C44-4228-8CF9-61E2CBE6E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40000" y="5422900"/>
              <a:ext cx="190500" cy="190500"/>
            </a:xfrm>
            <a:prstGeom prst="rect">
              <a:avLst/>
            </a:prstGeom>
          </p:spPr>
        </p:pic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25095102-8121-4846-B069-B9D9DB6A4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-60000">
              <a:off x="2679700" y="5842000"/>
              <a:ext cx="330200" cy="127000"/>
            </a:xfrm>
            <a:prstGeom prst="rect">
              <a:avLst/>
            </a:prstGeom>
          </p:spPr>
        </p:pic>
      </p:grpSp>
      <p:pic>
        <p:nvPicPr>
          <p:cNvPr id="31" name="Picture 11">
            <a:extLst>
              <a:ext uri="{FF2B5EF4-FFF2-40B4-BE49-F238E27FC236}">
                <a16:creationId xmlns:a16="http://schemas.microsoft.com/office/drawing/2014/main" id="{BF09D340-C5D8-40EB-9212-85B46447E3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3500" y="9372600"/>
            <a:ext cx="18415000" cy="1028700"/>
          </a:xfrm>
          <a:prstGeom prst="rect">
            <a:avLst/>
          </a:prstGeom>
        </p:spPr>
      </p:pic>
      <p:sp>
        <p:nvSpPr>
          <p:cNvPr id="32" name="TextBox 12">
            <a:extLst>
              <a:ext uri="{FF2B5EF4-FFF2-40B4-BE49-F238E27FC236}">
                <a16:creationId xmlns:a16="http://schemas.microsoft.com/office/drawing/2014/main" id="{0032ED5F-8C78-45B6-9998-7400D26C1EEA}"/>
              </a:ext>
            </a:extLst>
          </p:cNvPr>
          <p:cNvSpPr txBox="1"/>
          <p:nvPr/>
        </p:nvSpPr>
        <p:spPr>
          <a:xfrm>
            <a:off x="6096000" y="9410700"/>
            <a:ext cx="64770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 spc="1300" dirty="0">
                <a:solidFill>
                  <a:srgbClr val="FFFFFF"/>
                </a:solidFill>
                <a:ea typeface="Maplestory Bold"/>
              </a:rPr>
              <a:t>남양주도시공사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0" y="3378200"/>
            <a:ext cx="3873500" cy="6324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600" y="1879600"/>
            <a:ext cx="6629400" cy="7391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9461500"/>
            <a:ext cx="18415000" cy="9271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63600" y="1968500"/>
            <a:ext cx="97409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7899"/>
              </a:lnSpc>
            </a:pPr>
            <a:r>
              <a:rPr lang="ko-KR" sz="5000" b="0" i="0" u="none" strike="noStrike">
                <a:solidFill>
                  <a:srgbClr val="4E2A97"/>
                </a:solidFill>
                <a:ea typeface="SB AggroOTF Medium"/>
              </a:rPr>
              <a:t>본인인증</a:t>
            </a:r>
            <a:r>
              <a:rPr lang="en-US" sz="5000" b="0" i="0" u="none" strike="noStrike">
                <a:solidFill>
                  <a:srgbClr val="4E2A97"/>
                </a:solidFill>
                <a:latin typeface="SB AggroOTF Medium"/>
              </a:rPr>
              <a:t> </a:t>
            </a:r>
            <a:r>
              <a:rPr lang="ko-KR" sz="5000" b="0" i="0" u="none" strike="noStrike">
                <a:solidFill>
                  <a:srgbClr val="323142"/>
                </a:solidFill>
                <a:ea typeface="SB AggroOTF Medium"/>
              </a:rPr>
              <a:t>수단</a:t>
            </a:r>
            <a:r>
              <a:rPr lang="en-US" sz="5000" b="0" i="0" u="none" strike="noStrike">
                <a:solidFill>
                  <a:srgbClr val="323142"/>
                </a:solidFill>
                <a:latin typeface="SB AggroOTF Medium"/>
              </a:rPr>
              <a:t> </a:t>
            </a:r>
            <a:r>
              <a:rPr lang="ko-KR" sz="5000" b="0" i="0" u="none" strike="noStrike">
                <a:solidFill>
                  <a:srgbClr val="323142"/>
                </a:solidFill>
                <a:ea typeface="SB AggroOTF Medium"/>
              </a:rPr>
              <a:t>선택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200" y="-241300"/>
            <a:ext cx="1625600" cy="2108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117600"/>
            <a:ext cx="2527300" cy="6604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270000"/>
            <a:ext cx="21209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2200" b="0" i="0" u="none" strike="noStrike">
                <a:solidFill>
                  <a:srgbClr val="FFFFFF"/>
                </a:solidFill>
                <a:latin typeface="SB AggroOTF Medium"/>
              </a:rPr>
              <a:t>Step 4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500" y="2832100"/>
            <a:ext cx="5397500" cy="863600"/>
          </a:xfrm>
          <a:prstGeom prst="rect">
            <a:avLst/>
          </a:prstGeom>
          <a:effectLst>
            <a:outerShdw blurRad="203200" dist="106293" dir="2700000">
              <a:srgbClr val="000000">
                <a:alpha val="19000"/>
              </a:srgbClr>
            </a:outerShdw>
          </a:effectLst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2832100"/>
            <a:ext cx="863600" cy="863600"/>
          </a:xfrm>
          <a:prstGeom prst="rect">
            <a:avLst/>
          </a:prstGeom>
          <a:effectLst>
            <a:outerShdw blurRad="13961" dist="46559" dir="2700000">
              <a:srgbClr val="000000">
                <a:alpha val="14000"/>
              </a:srgbClr>
            </a:outerShdw>
          </a:effectLst>
        </p:spPr>
      </p:pic>
      <p:sp>
        <p:nvSpPr>
          <p:cNvPr id="14" name="TextBox 14"/>
          <p:cNvSpPr txBox="1"/>
          <p:nvPr/>
        </p:nvSpPr>
        <p:spPr>
          <a:xfrm>
            <a:off x="1752600" y="3098800"/>
            <a:ext cx="5435600" cy="368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본인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명의의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휴대전화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인증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0300" y="3060700"/>
            <a:ext cx="279400" cy="520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3000" b="0" i="0" u="none" strike="noStrike" dirty="0">
                <a:solidFill>
                  <a:srgbClr val="FFFFFF"/>
                </a:solidFill>
                <a:latin typeface="SB AggroOTF Medium"/>
              </a:rPr>
              <a:t>1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500" y="3822700"/>
            <a:ext cx="5397500" cy="863600"/>
          </a:xfrm>
          <a:prstGeom prst="rect">
            <a:avLst/>
          </a:prstGeom>
          <a:effectLst>
            <a:outerShdw blurRad="203200" dist="106293" dir="2700000">
              <a:srgbClr val="000000">
                <a:alpha val="19000"/>
              </a:srgbClr>
            </a:outerShdw>
          </a:effectLst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3822700"/>
            <a:ext cx="863600" cy="863600"/>
          </a:xfrm>
          <a:prstGeom prst="rect">
            <a:avLst/>
          </a:prstGeom>
          <a:effectLst>
            <a:outerShdw blurRad="13961" dist="46559" dir="2700000">
              <a:srgbClr val="000000">
                <a:alpha val="14000"/>
              </a:srgbClr>
            </a:outerShdw>
          </a:effectLst>
        </p:spPr>
      </p:pic>
      <p:sp>
        <p:nvSpPr>
          <p:cNvPr id="18" name="TextBox 18"/>
          <p:cNvSpPr txBox="1"/>
          <p:nvPr/>
        </p:nvSpPr>
        <p:spPr>
          <a:xfrm>
            <a:off x="1752600" y="3886200"/>
            <a:ext cx="5435600" cy="749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2000" b="0" i="0" u="none" strike="noStrike" dirty="0">
                <a:solidFill>
                  <a:srgbClr val="2C2B3C"/>
                </a:solidFill>
                <a:ea typeface="SB AggroOTF Medium"/>
              </a:rPr>
              <a:t>휴대폰</a:t>
            </a:r>
            <a:r>
              <a:rPr lang="en-US" sz="2000" b="0" i="0" u="none" strike="noStrike" dirty="0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 dirty="0">
                <a:solidFill>
                  <a:srgbClr val="2C2B3C"/>
                </a:solidFill>
                <a:ea typeface="SB AggroOTF Medium"/>
              </a:rPr>
              <a:t>소유</a:t>
            </a:r>
            <a:r>
              <a:rPr lang="en-US" sz="2000" b="0" i="0" u="none" strike="noStrike" dirty="0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 dirty="0">
                <a:solidFill>
                  <a:srgbClr val="2C2B3C"/>
                </a:solidFill>
                <a:ea typeface="SB AggroOTF Medium"/>
              </a:rPr>
              <a:t>인증</a:t>
            </a:r>
            <a:r>
              <a:rPr lang="en-US" altLang="ko-KR" sz="2000" b="0" i="0" u="none" strike="noStrike" dirty="0">
                <a:solidFill>
                  <a:srgbClr val="2C2B3C"/>
                </a:solidFill>
                <a:ea typeface="SB AggroOTF Medium"/>
              </a:rPr>
              <a:t>         </a:t>
            </a:r>
            <a:r>
              <a:rPr lang="en-US" sz="2000" b="0" i="0" u="none" strike="noStrike" dirty="0">
                <a:solidFill>
                  <a:srgbClr val="2C2B3C"/>
                </a:solidFill>
                <a:latin typeface="SB AggroOTF Medium"/>
              </a:rPr>
              <a:t>(14</a:t>
            </a:r>
            <a:r>
              <a:rPr lang="ko-KR" sz="2000" b="0" i="0" u="none" strike="noStrike" dirty="0">
                <a:solidFill>
                  <a:srgbClr val="2C2B3C"/>
                </a:solidFill>
                <a:ea typeface="SB AggroOTF Medium"/>
              </a:rPr>
              <a:t>세</a:t>
            </a:r>
            <a:r>
              <a:rPr lang="en-US" sz="2000" b="0" i="0" u="none" strike="noStrike" dirty="0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 dirty="0">
                <a:solidFill>
                  <a:srgbClr val="2C2B3C"/>
                </a:solidFill>
                <a:ea typeface="SB AggroOTF Medium"/>
              </a:rPr>
              <a:t>미만</a:t>
            </a:r>
            <a:r>
              <a:rPr lang="en-US" sz="2000" b="0" i="0" u="none" strike="noStrike" dirty="0">
                <a:solidFill>
                  <a:srgbClr val="2C2B3C"/>
                </a:solidFill>
                <a:latin typeface="SB AggroOTF Medium"/>
              </a:rPr>
              <a:t>, </a:t>
            </a:r>
          </a:p>
          <a:p>
            <a:pPr lvl="0" algn="l">
              <a:lnSpc>
                <a:spcPct val="124499"/>
              </a:lnSpc>
            </a:pPr>
            <a:r>
              <a:rPr lang="ko-KR" sz="2000" b="0" i="0" u="none" strike="noStrike" dirty="0">
                <a:solidFill>
                  <a:srgbClr val="2C2B3C"/>
                </a:solidFill>
                <a:ea typeface="SB AggroOTF Medium"/>
              </a:rPr>
              <a:t>본인</a:t>
            </a:r>
            <a:r>
              <a:rPr lang="en-US" sz="2000" b="0" i="0" u="none" strike="noStrike" dirty="0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 dirty="0">
                <a:solidFill>
                  <a:srgbClr val="2C2B3C"/>
                </a:solidFill>
                <a:ea typeface="SB AggroOTF Medium"/>
              </a:rPr>
              <a:t>소유의</a:t>
            </a:r>
            <a:r>
              <a:rPr lang="en-US" sz="2000" b="0" i="0" u="none" strike="noStrike" dirty="0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 dirty="0">
                <a:solidFill>
                  <a:srgbClr val="2C2B3C"/>
                </a:solidFill>
                <a:ea typeface="SB AggroOTF Medium"/>
              </a:rPr>
              <a:t>휴대전화가</a:t>
            </a:r>
            <a:r>
              <a:rPr lang="en-US" sz="2000" b="0" i="0" u="none" strike="noStrike" dirty="0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 dirty="0">
                <a:solidFill>
                  <a:srgbClr val="2C2B3C"/>
                </a:solidFill>
                <a:ea typeface="SB AggroOTF Medium"/>
              </a:rPr>
              <a:t>아닐</a:t>
            </a:r>
            <a:r>
              <a:rPr lang="en-US" sz="2000" b="0" i="0" u="none" strike="noStrike" dirty="0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 dirty="0">
                <a:solidFill>
                  <a:srgbClr val="2C2B3C"/>
                </a:solidFill>
                <a:ea typeface="SB AggroOTF Medium"/>
              </a:rPr>
              <a:t>경우</a:t>
            </a:r>
            <a:r>
              <a:rPr lang="en-US" sz="2000" b="0" i="0" u="none" strike="noStrike" dirty="0">
                <a:solidFill>
                  <a:srgbClr val="2C2B3C"/>
                </a:solidFill>
                <a:latin typeface="SB AggroOTF Medium"/>
              </a:rPr>
              <a:t>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3000" y="4051300"/>
            <a:ext cx="241300" cy="520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3000" b="0" i="0" u="none" strike="noStrike">
                <a:solidFill>
                  <a:srgbClr val="FFFFFF"/>
                </a:solidFill>
                <a:latin typeface="SB AggroOTF Medium"/>
              </a:rPr>
              <a:t>2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1049000" y="4762500"/>
            <a:ext cx="2895600" cy="3276600"/>
          </a:xfrm>
          <a:prstGeom prst="roundRect">
            <a:avLst>
              <a:gd name="adj" fmla="val 5752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3957300" y="4762500"/>
            <a:ext cx="2895600" cy="3276600"/>
          </a:xfrm>
          <a:prstGeom prst="roundRect">
            <a:avLst>
              <a:gd name="adj" fmla="val 5752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10699750" y="4375150"/>
            <a:ext cx="660400" cy="660400"/>
            <a:chOff x="10693400" y="4330700"/>
            <a:chExt cx="660400" cy="660400"/>
          </a:xfrm>
        </p:grpSpPr>
        <p:pic>
          <p:nvPicPr>
            <p:cNvPr id="22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93400" y="4330700"/>
              <a:ext cx="660400" cy="660400"/>
            </a:xfrm>
            <a:prstGeom prst="rect">
              <a:avLst/>
            </a:prstGeom>
            <a:effectLst>
              <a:outerShdw blurRad="13961" dist="46559" dir="2700000">
                <a:srgbClr val="000000">
                  <a:alpha val="14000"/>
                </a:srgbClr>
              </a:outerShdw>
            </a:effectLst>
          </p:spPr>
        </p:pic>
        <p:sp>
          <p:nvSpPr>
            <p:cNvPr id="23" name="TextBox 15"/>
            <p:cNvSpPr txBox="1"/>
            <p:nvPr/>
          </p:nvSpPr>
          <p:spPr>
            <a:xfrm>
              <a:off x="10969064" y="4491318"/>
              <a:ext cx="109071" cy="2711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ctr">
                <a:lnSpc>
                  <a:spcPct val="99600"/>
                </a:lnSpc>
              </a:pPr>
              <a:r>
                <a:rPr lang="en-US" sz="3000" b="0" i="0" u="none" strike="noStrike" dirty="0">
                  <a:solidFill>
                    <a:srgbClr val="FFFFFF"/>
                  </a:solidFill>
                  <a:latin typeface="SB AggroOTF Medium"/>
                </a:rPr>
                <a:t>1</a:t>
              </a: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3779500" y="4375150"/>
            <a:ext cx="660400" cy="660400"/>
            <a:chOff x="10693400" y="4330700"/>
            <a:chExt cx="660400" cy="660400"/>
          </a:xfrm>
        </p:grpSpPr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93400" y="4330700"/>
              <a:ext cx="660400" cy="660400"/>
            </a:xfrm>
            <a:prstGeom prst="rect">
              <a:avLst/>
            </a:prstGeom>
            <a:effectLst>
              <a:outerShdw blurRad="13961" dist="46559" dir="2700000">
                <a:srgbClr val="000000">
                  <a:alpha val="14000"/>
                </a:srgbClr>
              </a:outerShdw>
            </a:effectLst>
          </p:spPr>
        </p:pic>
        <p:sp>
          <p:nvSpPr>
            <p:cNvPr id="27" name="TextBox 15"/>
            <p:cNvSpPr txBox="1"/>
            <p:nvPr/>
          </p:nvSpPr>
          <p:spPr>
            <a:xfrm>
              <a:off x="10969064" y="4446868"/>
              <a:ext cx="109071" cy="2711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ctr">
                <a:lnSpc>
                  <a:spcPct val="99600"/>
                </a:lnSpc>
              </a:pPr>
              <a:r>
                <a:rPr lang="en-US" sz="3000" b="0" i="0" u="none" strike="noStrike" dirty="0">
                  <a:solidFill>
                    <a:srgbClr val="FFFFFF"/>
                  </a:solidFill>
                  <a:latin typeface="SB AggroOTF Medium"/>
                </a:rPr>
                <a:t>2</a:t>
              </a: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4660624" y="2933700"/>
            <a:ext cx="254001" cy="482600"/>
            <a:chOff x="5263490" y="2931781"/>
            <a:chExt cx="254001" cy="482600"/>
          </a:xfrm>
        </p:grpSpPr>
        <p:pic>
          <p:nvPicPr>
            <p:cNvPr id="29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60000">
              <a:off x="5263490" y="2931781"/>
              <a:ext cx="101600" cy="482600"/>
            </a:xfrm>
            <a:prstGeom prst="rect">
              <a:avLst/>
            </a:prstGeom>
          </p:spPr>
        </p:pic>
        <p:pic>
          <p:nvPicPr>
            <p:cNvPr id="30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60000">
              <a:off x="5415891" y="2931781"/>
              <a:ext cx="101600" cy="482600"/>
            </a:xfrm>
            <a:prstGeom prst="rect">
              <a:avLst/>
            </a:prstGeom>
          </p:spPr>
        </p:pic>
      </p:grpSp>
      <p:grpSp>
        <p:nvGrpSpPr>
          <p:cNvPr id="31" name="그룹 30"/>
          <p:cNvGrpSpPr/>
          <p:nvPr/>
        </p:nvGrpSpPr>
        <p:grpSpPr>
          <a:xfrm>
            <a:off x="3708399" y="3778250"/>
            <a:ext cx="254001" cy="482600"/>
            <a:chOff x="5263490" y="2931781"/>
            <a:chExt cx="254001" cy="482600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60000">
              <a:off x="5263490" y="2931781"/>
              <a:ext cx="101600" cy="4826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60000">
              <a:off x="5415891" y="2931781"/>
              <a:ext cx="101600" cy="482600"/>
            </a:xfrm>
            <a:prstGeom prst="rect">
              <a:avLst/>
            </a:prstGeom>
          </p:spPr>
        </p:pic>
      </p:grpSp>
      <p:pic>
        <p:nvPicPr>
          <p:cNvPr id="34" name="Picture 11">
            <a:extLst>
              <a:ext uri="{FF2B5EF4-FFF2-40B4-BE49-F238E27FC236}">
                <a16:creationId xmlns:a16="http://schemas.microsoft.com/office/drawing/2014/main" id="{03E655E9-3610-4B30-B9FA-AB1CA51CD8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0" y="9372600"/>
            <a:ext cx="18415000" cy="1028700"/>
          </a:xfrm>
          <a:prstGeom prst="rect">
            <a:avLst/>
          </a:prstGeom>
        </p:spPr>
      </p:pic>
      <p:sp>
        <p:nvSpPr>
          <p:cNvPr id="35" name="TextBox 12">
            <a:extLst>
              <a:ext uri="{FF2B5EF4-FFF2-40B4-BE49-F238E27FC236}">
                <a16:creationId xmlns:a16="http://schemas.microsoft.com/office/drawing/2014/main" id="{F309E8EA-6348-449A-A565-27AC65C68C94}"/>
              </a:ext>
            </a:extLst>
          </p:cNvPr>
          <p:cNvSpPr txBox="1"/>
          <p:nvPr/>
        </p:nvSpPr>
        <p:spPr>
          <a:xfrm>
            <a:off x="6096000" y="9410700"/>
            <a:ext cx="64770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 spc="1300" dirty="0">
                <a:solidFill>
                  <a:srgbClr val="FFFFFF"/>
                </a:solidFill>
                <a:ea typeface="Maplestory Bold"/>
              </a:rPr>
              <a:t>남양주도시공사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40000">
            <a:off x="2108200" y="4711700"/>
            <a:ext cx="4660900" cy="552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00" y="3086100"/>
            <a:ext cx="4800600" cy="762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00" y="3111500"/>
            <a:ext cx="4826000" cy="762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0" y="9461500"/>
            <a:ext cx="18415000" cy="9271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63600" y="1968500"/>
            <a:ext cx="97409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7899"/>
              </a:lnSpc>
            </a:pPr>
            <a:r>
              <a:rPr lang="ko-KR" sz="5000" b="0" i="0" u="none" strike="noStrike">
                <a:solidFill>
                  <a:srgbClr val="4E2A97"/>
                </a:solidFill>
                <a:ea typeface="SB AggroOTF Medium"/>
              </a:rPr>
              <a:t>본인</a:t>
            </a:r>
            <a:r>
              <a:rPr lang="en-US" sz="5000" b="0" i="0" u="none" strike="noStrike">
                <a:solidFill>
                  <a:srgbClr val="4E2A97"/>
                </a:solidFill>
                <a:latin typeface="SB AggroOTF Medium"/>
              </a:rPr>
              <a:t> </a:t>
            </a:r>
            <a:r>
              <a:rPr lang="ko-KR" sz="5000" b="0" i="0" u="none" strike="noStrike">
                <a:solidFill>
                  <a:srgbClr val="4E2A97"/>
                </a:solidFill>
                <a:ea typeface="SB AggroOTF Medium"/>
              </a:rPr>
              <a:t>명의</a:t>
            </a:r>
            <a:r>
              <a:rPr lang="ko-KR" sz="5000" b="0" i="0" u="none" strike="noStrike">
                <a:solidFill>
                  <a:srgbClr val="2C2B3C"/>
                </a:solidFill>
                <a:ea typeface="SB AggroOTF Medium"/>
              </a:rPr>
              <a:t>의</a:t>
            </a:r>
            <a:r>
              <a:rPr lang="en-US" sz="5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5000" b="0" i="0" u="none" strike="noStrike">
                <a:solidFill>
                  <a:srgbClr val="2C2B3C"/>
                </a:solidFill>
                <a:ea typeface="SB AggroOTF Medium"/>
              </a:rPr>
              <a:t>휴대전화</a:t>
            </a:r>
            <a:r>
              <a:rPr lang="en-US" sz="5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5000" b="0" i="0" u="none" strike="noStrike">
                <a:solidFill>
                  <a:srgbClr val="2C2B3C"/>
                </a:solidFill>
                <a:ea typeface="SB AggroOTF Medium"/>
              </a:rPr>
              <a:t>인증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200" y="-241300"/>
            <a:ext cx="1625600" cy="210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117600"/>
            <a:ext cx="2527300" cy="660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270000"/>
            <a:ext cx="21209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2200" b="0" i="0" u="none" strike="noStrike">
                <a:solidFill>
                  <a:srgbClr val="FFFFFF"/>
                </a:solidFill>
                <a:latin typeface="SB AggroOTF Medium"/>
              </a:rPr>
              <a:t>Step 4-1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32500" y="9436100"/>
            <a:ext cx="64770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 spc="1300" dirty="0">
                <a:solidFill>
                  <a:srgbClr val="FFFFFF"/>
                </a:solidFill>
                <a:ea typeface="Maplestory Bold"/>
              </a:rPr>
              <a:t>남양주도시공사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500" y="2832100"/>
            <a:ext cx="5397500" cy="863600"/>
          </a:xfrm>
          <a:prstGeom prst="rect">
            <a:avLst/>
          </a:prstGeom>
          <a:effectLst>
            <a:outerShdw blurRad="203200" dist="106293" dir="2700000">
              <a:srgbClr val="000000">
                <a:alpha val="19000"/>
              </a:srgbClr>
            </a:outerShdw>
          </a:effec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2832100"/>
            <a:ext cx="863600" cy="863600"/>
          </a:xfrm>
          <a:prstGeom prst="rect">
            <a:avLst/>
          </a:prstGeom>
          <a:effectLst>
            <a:outerShdw blurRad="13961" dist="46559" dir="2700000">
              <a:srgbClr val="000000">
                <a:alpha val="14000"/>
              </a:srgbClr>
            </a:outerShdw>
          </a:effectLst>
        </p:spPr>
      </p:pic>
      <p:sp>
        <p:nvSpPr>
          <p:cNvPr id="15" name="TextBox 15"/>
          <p:cNvSpPr txBox="1"/>
          <p:nvPr/>
        </p:nvSpPr>
        <p:spPr>
          <a:xfrm>
            <a:off x="1752600" y="3098800"/>
            <a:ext cx="5435600" cy="368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이용중인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통신사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선택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0300" y="3060700"/>
            <a:ext cx="279400" cy="520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3000" b="0" i="0" u="none" strike="noStrike">
                <a:solidFill>
                  <a:srgbClr val="FFFFFF"/>
                </a:solidFill>
                <a:latin typeface="SB AggroOTF Medium"/>
              </a:rPr>
              <a:t>1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500" y="3822700"/>
            <a:ext cx="5397500" cy="863600"/>
          </a:xfrm>
          <a:prstGeom prst="rect">
            <a:avLst/>
          </a:prstGeom>
          <a:effectLst>
            <a:outerShdw blurRad="203200" dist="106293" dir="2700000">
              <a:srgbClr val="000000">
                <a:alpha val="19000"/>
              </a:srgbClr>
            </a:outerShdw>
          </a:effectLst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822700"/>
            <a:ext cx="863600" cy="863600"/>
          </a:xfrm>
          <a:prstGeom prst="rect">
            <a:avLst/>
          </a:prstGeom>
          <a:effectLst>
            <a:outerShdw blurRad="13961" dist="46559" dir="2700000">
              <a:srgbClr val="000000">
                <a:alpha val="14000"/>
              </a:srgbClr>
            </a:outerShdw>
          </a:effectLst>
        </p:spPr>
      </p:pic>
      <p:sp>
        <p:nvSpPr>
          <p:cNvPr id="19" name="TextBox 19"/>
          <p:cNvSpPr txBox="1"/>
          <p:nvPr/>
        </p:nvSpPr>
        <p:spPr>
          <a:xfrm>
            <a:off x="1752600" y="4089400"/>
            <a:ext cx="5435600" cy="368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인증방법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선택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(Pass, QR,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문자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3000" y="4051300"/>
            <a:ext cx="241300" cy="520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3000" b="0" i="0" u="none" strike="noStrike">
                <a:solidFill>
                  <a:srgbClr val="FFFFFF"/>
                </a:solidFill>
                <a:latin typeface="SB AggroOTF Medium"/>
              </a:rPr>
              <a:t>2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8203111" y="5309870"/>
            <a:ext cx="4598489" cy="3276600"/>
          </a:xfrm>
          <a:prstGeom prst="roundRect">
            <a:avLst>
              <a:gd name="adj" fmla="val 5752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13335000" y="5270500"/>
            <a:ext cx="4598489" cy="3683000"/>
          </a:xfrm>
          <a:prstGeom prst="roundRect">
            <a:avLst>
              <a:gd name="adj" fmla="val 5752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8001000" y="4922520"/>
            <a:ext cx="660400" cy="660400"/>
            <a:chOff x="10693400" y="4330700"/>
            <a:chExt cx="660400" cy="660400"/>
          </a:xfrm>
        </p:grpSpPr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93400" y="4330700"/>
              <a:ext cx="660400" cy="660400"/>
            </a:xfrm>
            <a:prstGeom prst="rect">
              <a:avLst/>
            </a:prstGeom>
            <a:effectLst>
              <a:outerShdw blurRad="13961" dist="46559" dir="2700000">
                <a:srgbClr val="000000">
                  <a:alpha val="14000"/>
                </a:srgbClr>
              </a:outerShdw>
            </a:effectLst>
          </p:spPr>
        </p:pic>
        <p:sp>
          <p:nvSpPr>
            <p:cNvPr id="25" name="TextBox 15"/>
            <p:cNvSpPr txBox="1"/>
            <p:nvPr/>
          </p:nvSpPr>
          <p:spPr>
            <a:xfrm>
              <a:off x="10969064" y="4491318"/>
              <a:ext cx="109071" cy="2711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ctr">
                <a:lnSpc>
                  <a:spcPct val="99600"/>
                </a:lnSpc>
              </a:pPr>
              <a:r>
                <a:rPr lang="en-US" sz="3000" b="0" i="0" u="none" strike="noStrike" dirty="0">
                  <a:solidFill>
                    <a:srgbClr val="FFFFFF"/>
                  </a:solidFill>
                  <a:latin typeface="SB AggroOTF Medium"/>
                </a:rPr>
                <a:t>1</a:t>
              </a: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3112098" y="4851400"/>
            <a:ext cx="660400" cy="660400"/>
            <a:chOff x="10693400" y="4330700"/>
            <a:chExt cx="660400" cy="660400"/>
          </a:xfrm>
        </p:grpSpPr>
        <p:pic>
          <p:nvPicPr>
            <p:cNvPr id="27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93400" y="4330700"/>
              <a:ext cx="660400" cy="660400"/>
            </a:xfrm>
            <a:prstGeom prst="rect">
              <a:avLst/>
            </a:prstGeom>
            <a:effectLst>
              <a:outerShdw blurRad="13961" dist="46559" dir="2700000">
                <a:srgbClr val="000000">
                  <a:alpha val="14000"/>
                </a:srgbClr>
              </a:outerShdw>
            </a:effectLst>
          </p:spPr>
        </p:pic>
        <p:sp>
          <p:nvSpPr>
            <p:cNvPr id="28" name="TextBox 15"/>
            <p:cNvSpPr txBox="1"/>
            <p:nvPr/>
          </p:nvSpPr>
          <p:spPr>
            <a:xfrm>
              <a:off x="10969064" y="4446868"/>
              <a:ext cx="109071" cy="2711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ctr">
                <a:lnSpc>
                  <a:spcPct val="99600"/>
                </a:lnSpc>
              </a:pPr>
              <a:r>
                <a:rPr lang="en-US" sz="3000" b="0" i="0" u="none" strike="noStrike" dirty="0">
                  <a:solidFill>
                    <a:srgbClr val="FFFFFF"/>
                  </a:solidFill>
                  <a:latin typeface="SB AggroOTF Medium"/>
                </a:rPr>
                <a:t>2</a:t>
              </a: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161458" y="2962413"/>
            <a:ext cx="254001" cy="482600"/>
            <a:chOff x="5263490" y="2931781"/>
            <a:chExt cx="254001" cy="482600"/>
          </a:xfrm>
        </p:grpSpPr>
        <p:pic>
          <p:nvPicPr>
            <p:cNvPr id="30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660000">
              <a:off x="5263490" y="2931781"/>
              <a:ext cx="101600" cy="482600"/>
            </a:xfrm>
            <a:prstGeom prst="rect">
              <a:avLst/>
            </a:prstGeom>
          </p:spPr>
        </p:pic>
        <p:pic>
          <p:nvPicPr>
            <p:cNvPr id="31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660000">
              <a:off x="5415891" y="2931781"/>
              <a:ext cx="101600" cy="482600"/>
            </a:xfrm>
            <a:prstGeom prst="rect">
              <a:avLst/>
            </a:prstGeom>
          </p:spPr>
        </p:pic>
      </p:grpSp>
      <p:grpSp>
        <p:nvGrpSpPr>
          <p:cNvPr id="32" name="그룹 31"/>
          <p:cNvGrpSpPr/>
          <p:nvPr/>
        </p:nvGrpSpPr>
        <p:grpSpPr>
          <a:xfrm>
            <a:off x="5480049" y="3937000"/>
            <a:ext cx="254001" cy="482600"/>
            <a:chOff x="5263490" y="2931781"/>
            <a:chExt cx="254001" cy="4826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660000">
              <a:off x="5263490" y="2931781"/>
              <a:ext cx="101600" cy="482600"/>
            </a:xfrm>
            <a:prstGeom prst="rect">
              <a:avLst/>
            </a:prstGeom>
          </p:spPr>
        </p:pic>
        <p:pic>
          <p:nvPicPr>
            <p:cNvPr id="34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660000">
              <a:off x="5415891" y="2931781"/>
              <a:ext cx="101600" cy="482600"/>
            </a:xfrm>
            <a:prstGeom prst="rect">
              <a:avLst/>
            </a:prstGeom>
          </p:spPr>
        </p:pic>
      </p:grpSp>
      <p:pic>
        <p:nvPicPr>
          <p:cNvPr id="35" name="Picture 11">
            <a:extLst>
              <a:ext uri="{FF2B5EF4-FFF2-40B4-BE49-F238E27FC236}">
                <a16:creationId xmlns:a16="http://schemas.microsoft.com/office/drawing/2014/main" id="{29806AC5-9902-4372-900B-9AE3C2B044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00" y="9372600"/>
            <a:ext cx="18415000" cy="1028700"/>
          </a:xfrm>
          <a:prstGeom prst="rect">
            <a:avLst/>
          </a:prstGeom>
        </p:spPr>
      </p:pic>
      <p:sp>
        <p:nvSpPr>
          <p:cNvPr id="36" name="TextBox 12">
            <a:extLst>
              <a:ext uri="{FF2B5EF4-FFF2-40B4-BE49-F238E27FC236}">
                <a16:creationId xmlns:a16="http://schemas.microsoft.com/office/drawing/2014/main" id="{3FA6CBAB-B9CE-4E5E-B0E3-70E50361C991}"/>
              </a:ext>
            </a:extLst>
          </p:cNvPr>
          <p:cNvSpPr txBox="1"/>
          <p:nvPr/>
        </p:nvSpPr>
        <p:spPr>
          <a:xfrm>
            <a:off x="6096000" y="9410700"/>
            <a:ext cx="64770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 spc="1300" dirty="0">
                <a:solidFill>
                  <a:srgbClr val="FFFFFF"/>
                </a:solidFill>
                <a:ea typeface="Maplestory Bold"/>
              </a:rPr>
              <a:t>남양주도시공사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40000">
            <a:off x="2108200" y="4711700"/>
            <a:ext cx="4660900" cy="552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0" y="9461500"/>
            <a:ext cx="18415000" cy="927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63600" y="1968500"/>
            <a:ext cx="97409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7899"/>
              </a:lnSpc>
            </a:pPr>
            <a:r>
              <a:rPr lang="ko-KR" sz="5000" b="0" i="0" u="none" strike="noStrike">
                <a:solidFill>
                  <a:srgbClr val="4E2A97"/>
                </a:solidFill>
                <a:ea typeface="SB AggroOTF Medium"/>
              </a:rPr>
              <a:t>본인</a:t>
            </a:r>
            <a:r>
              <a:rPr lang="en-US" sz="5000" b="0" i="0" u="none" strike="noStrike">
                <a:solidFill>
                  <a:srgbClr val="4E2A97"/>
                </a:solidFill>
                <a:latin typeface="SB AggroOTF Medium"/>
              </a:rPr>
              <a:t> </a:t>
            </a:r>
            <a:r>
              <a:rPr lang="ko-KR" sz="5000" b="0" i="0" u="none" strike="noStrike">
                <a:solidFill>
                  <a:srgbClr val="4E2A97"/>
                </a:solidFill>
                <a:ea typeface="SB AggroOTF Medium"/>
              </a:rPr>
              <a:t>명의</a:t>
            </a:r>
            <a:r>
              <a:rPr lang="en-US" sz="5000" b="0" i="0" u="none" strike="noStrike">
                <a:solidFill>
                  <a:srgbClr val="2C2B3C"/>
                </a:solidFill>
                <a:latin typeface="SB AggroOTF Medium"/>
              </a:rPr>
              <a:t> </a:t>
            </a:r>
            <a:r>
              <a:rPr lang="ko-KR" sz="5000" b="0" i="0" u="none" strike="noStrike">
                <a:solidFill>
                  <a:srgbClr val="2C2B3C"/>
                </a:solidFill>
                <a:ea typeface="SB AggroOTF Medium"/>
              </a:rPr>
              <a:t>휴대전화</a:t>
            </a:r>
            <a:r>
              <a:rPr lang="en-US" sz="5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5000" b="0" i="0" u="none" strike="noStrike">
                <a:solidFill>
                  <a:srgbClr val="2C2B3C"/>
                </a:solidFill>
                <a:ea typeface="SB AggroOTF Medium"/>
              </a:rPr>
              <a:t>아닌</a:t>
            </a:r>
            <a:r>
              <a:rPr lang="en-US" sz="5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5000" b="0" i="0" u="none" strike="noStrike">
                <a:solidFill>
                  <a:srgbClr val="2C2B3C"/>
                </a:solidFill>
                <a:ea typeface="SB AggroOTF Medium"/>
              </a:rPr>
              <a:t>경우</a:t>
            </a:r>
            <a:r>
              <a:rPr lang="en-US" sz="5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5000" b="0" i="0" u="none" strike="noStrike">
                <a:solidFill>
                  <a:srgbClr val="2C2B3C"/>
                </a:solidFill>
                <a:ea typeface="SB AggroOTF Medium"/>
              </a:rPr>
              <a:t>인증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00" y="-241300"/>
            <a:ext cx="1625600" cy="2108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17600"/>
            <a:ext cx="2527300" cy="660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270000"/>
            <a:ext cx="21209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2200" b="0" i="0" u="none" strike="noStrike">
                <a:solidFill>
                  <a:srgbClr val="FFFFFF"/>
                </a:solidFill>
                <a:latin typeface="SB AggroOTF Medium"/>
              </a:rPr>
              <a:t>Step 4-2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500" y="2832100"/>
            <a:ext cx="5397500" cy="863600"/>
          </a:xfrm>
          <a:prstGeom prst="rect">
            <a:avLst/>
          </a:prstGeom>
          <a:effectLst>
            <a:outerShdw blurRad="203200" dist="106293" dir="2700000">
              <a:srgbClr val="000000">
                <a:alpha val="19000"/>
              </a:srgbClr>
            </a:outerShdw>
          </a:effec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832100"/>
            <a:ext cx="863600" cy="863600"/>
          </a:xfrm>
          <a:prstGeom prst="rect">
            <a:avLst/>
          </a:prstGeom>
          <a:effectLst>
            <a:outerShdw blurRad="13961" dist="46559" dir="2700000">
              <a:srgbClr val="000000">
                <a:alpha val="14000"/>
              </a:srgbClr>
            </a:outerShdw>
          </a:effectLst>
        </p:spPr>
      </p:pic>
      <p:sp>
        <p:nvSpPr>
          <p:cNvPr id="13" name="TextBox 13"/>
          <p:cNvSpPr txBox="1"/>
          <p:nvPr/>
        </p:nvSpPr>
        <p:spPr>
          <a:xfrm>
            <a:off x="1752600" y="3098800"/>
            <a:ext cx="5435600" cy="368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휴대전화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소유자가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대리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인증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 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0300" y="3060700"/>
            <a:ext cx="279400" cy="520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3000" b="0" i="0" u="none" strike="noStrike">
                <a:solidFill>
                  <a:srgbClr val="FFFFFF"/>
                </a:solidFill>
                <a:latin typeface="SB AggroOTF Medium"/>
              </a:rPr>
              <a:t>1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500" y="3822700"/>
            <a:ext cx="5397500" cy="863600"/>
          </a:xfrm>
          <a:prstGeom prst="rect">
            <a:avLst/>
          </a:prstGeom>
          <a:effectLst>
            <a:outerShdw blurRad="203200" dist="106293" dir="2700000">
              <a:srgbClr val="000000">
                <a:alpha val="19000"/>
              </a:srgbClr>
            </a:outerShdw>
          </a:effec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822700"/>
            <a:ext cx="863600" cy="863600"/>
          </a:xfrm>
          <a:prstGeom prst="rect">
            <a:avLst/>
          </a:prstGeom>
          <a:effectLst>
            <a:outerShdw blurRad="13961" dist="46559" dir="2700000">
              <a:srgbClr val="000000">
                <a:alpha val="14000"/>
              </a:srgbClr>
            </a:outerShdw>
          </a:effectLst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7500" y="2247900"/>
            <a:ext cx="7543800" cy="68834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752600" y="3886200"/>
            <a:ext cx="5435600" cy="749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이름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,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생년월일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,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휴대폰번호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,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이미지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문자</a:t>
            </a:r>
          </a:p>
          <a:p>
            <a:pPr lvl="0" algn="l">
              <a:lnSpc>
                <a:spcPct val="124499"/>
              </a:lnSpc>
            </a:pP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 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입력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후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본인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인증</a:t>
            </a:r>
            <a:r>
              <a:rPr lang="en-US" sz="2000" b="0" i="0" u="none" strike="noStrike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2000" b="0" i="0" u="none" strike="noStrike">
                <a:solidFill>
                  <a:srgbClr val="2C2B3C"/>
                </a:solidFill>
                <a:ea typeface="SB AggroOTF Medium"/>
              </a:rPr>
              <a:t>실시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3000" y="4051300"/>
            <a:ext cx="241300" cy="520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3000" b="0" i="0" u="none" strike="noStrike">
                <a:solidFill>
                  <a:srgbClr val="FFFFFF"/>
                </a:solidFill>
                <a:latin typeface="SB AggroOTF Medium"/>
              </a:rPr>
              <a:t>2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4931092" y="2933700"/>
            <a:ext cx="254001" cy="482600"/>
            <a:chOff x="5263490" y="2931781"/>
            <a:chExt cx="254001" cy="482600"/>
          </a:xfrm>
        </p:grpSpPr>
        <p:pic>
          <p:nvPicPr>
            <p:cNvPr id="21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60000">
              <a:off x="5263490" y="2931781"/>
              <a:ext cx="101600" cy="482600"/>
            </a:xfrm>
            <a:prstGeom prst="rect">
              <a:avLst/>
            </a:prstGeom>
          </p:spPr>
        </p:pic>
        <p:pic>
          <p:nvPicPr>
            <p:cNvPr id="22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60000">
              <a:off x="5415891" y="2931781"/>
              <a:ext cx="101600" cy="482600"/>
            </a:xfrm>
            <a:prstGeom prst="rect">
              <a:avLst/>
            </a:prstGeom>
          </p:spPr>
        </p:pic>
      </p:grpSp>
      <p:grpSp>
        <p:nvGrpSpPr>
          <p:cNvPr id="23" name="그룹 22"/>
          <p:cNvGrpSpPr/>
          <p:nvPr/>
        </p:nvGrpSpPr>
        <p:grpSpPr>
          <a:xfrm>
            <a:off x="4256244" y="4136764"/>
            <a:ext cx="254001" cy="482600"/>
            <a:chOff x="5263490" y="2931781"/>
            <a:chExt cx="254001" cy="482600"/>
          </a:xfrm>
        </p:grpSpPr>
        <p:pic>
          <p:nvPicPr>
            <p:cNvPr id="24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60000">
              <a:off x="5263490" y="2931781"/>
              <a:ext cx="101600" cy="482600"/>
            </a:xfrm>
            <a:prstGeom prst="rect">
              <a:avLst/>
            </a:prstGeom>
          </p:spPr>
        </p:pic>
        <p:pic>
          <p:nvPicPr>
            <p:cNvPr id="25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60000">
              <a:off x="5415891" y="2931781"/>
              <a:ext cx="101600" cy="482600"/>
            </a:xfrm>
            <a:prstGeom prst="rect">
              <a:avLst/>
            </a:prstGeom>
          </p:spPr>
        </p:pic>
      </p:grpSp>
      <p:pic>
        <p:nvPicPr>
          <p:cNvPr id="28" name="Picture 11">
            <a:extLst>
              <a:ext uri="{FF2B5EF4-FFF2-40B4-BE49-F238E27FC236}">
                <a16:creationId xmlns:a16="http://schemas.microsoft.com/office/drawing/2014/main" id="{712285B8-1BD9-46B6-9390-0E4CB43AA9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0" y="9372600"/>
            <a:ext cx="18415000" cy="1028700"/>
          </a:xfrm>
          <a:prstGeom prst="rect">
            <a:avLst/>
          </a:prstGeom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ECB0702C-115B-43DA-8546-703867EDD6C3}"/>
              </a:ext>
            </a:extLst>
          </p:cNvPr>
          <p:cNvSpPr txBox="1"/>
          <p:nvPr/>
        </p:nvSpPr>
        <p:spPr>
          <a:xfrm>
            <a:off x="6096000" y="9410700"/>
            <a:ext cx="64770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 spc="1300" dirty="0">
                <a:solidFill>
                  <a:srgbClr val="FFFFFF"/>
                </a:solidFill>
                <a:ea typeface="Maplestory Bold"/>
              </a:rPr>
              <a:t>남양주도시공사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900" y="3543300"/>
            <a:ext cx="2641600" cy="5905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200" y="0"/>
            <a:ext cx="1625600" cy="2108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747000" y="9753600"/>
            <a:ext cx="28067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500" b="0" i="0" u="none" strike="noStrike" spc="400">
                <a:solidFill>
                  <a:srgbClr val="2C2B3C"/>
                </a:solidFill>
                <a:latin typeface="SB AggroOTF Medium"/>
              </a:rPr>
              <a:t>MIRI COMPANY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371600"/>
            <a:ext cx="2527300" cy="660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200" y="3733800"/>
            <a:ext cx="7340600" cy="54737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73200" y="1511300"/>
            <a:ext cx="20193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sz="2200" b="0" i="0" u="none" strike="noStrike">
                <a:solidFill>
                  <a:srgbClr val="FFFFFF"/>
                </a:solidFill>
                <a:ea typeface="SB AggroOTF Medium"/>
              </a:rPr>
              <a:t>문의사항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9200" y="2438400"/>
            <a:ext cx="10680700" cy="215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7899"/>
              </a:lnSpc>
            </a:pPr>
            <a:r>
              <a:rPr lang="ko-KR" sz="6300" b="0" i="0" u="none" strike="noStrike" dirty="0">
                <a:solidFill>
                  <a:srgbClr val="2C2B3C"/>
                </a:solidFill>
                <a:ea typeface="SB AggroOTF Medium"/>
              </a:rPr>
              <a:t>문의가</a:t>
            </a:r>
            <a:r>
              <a:rPr lang="en-US" sz="6300" b="0" i="0" u="none" strike="noStrike" dirty="0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6300" b="0" i="0" u="none" strike="noStrike" dirty="0">
                <a:solidFill>
                  <a:srgbClr val="2C2B3C"/>
                </a:solidFill>
                <a:ea typeface="SB AggroOTF Medium"/>
              </a:rPr>
              <a:t>있을</a:t>
            </a:r>
            <a:r>
              <a:rPr lang="en-US" sz="6300" b="0" i="0" u="none" strike="noStrike" dirty="0">
                <a:solidFill>
                  <a:srgbClr val="2C2B3C"/>
                </a:solidFill>
                <a:latin typeface="SB AggroOTF Medium"/>
              </a:rPr>
              <a:t> </a:t>
            </a:r>
            <a:r>
              <a:rPr lang="ko-KR" sz="6300" b="0" i="0" u="none" strike="noStrike" dirty="0">
                <a:solidFill>
                  <a:srgbClr val="2C2B3C"/>
                </a:solidFill>
                <a:ea typeface="SB AggroOTF Medium"/>
              </a:rPr>
              <a:t>경우</a:t>
            </a:r>
          </a:p>
          <a:p>
            <a:pPr lvl="0" algn="l">
              <a:lnSpc>
                <a:spcPct val="107899"/>
              </a:lnSpc>
            </a:pPr>
            <a:r>
              <a:rPr lang="ko-KR" sz="6300" b="0" i="0" u="none" strike="noStrike" dirty="0">
                <a:solidFill>
                  <a:srgbClr val="4E2A97"/>
                </a:solidFill>
                <a:ea typeface="SB AggroOTF Medium"/>
              </a:rPr>
              <a:t>아래</a:t>
            </a:r>
            <a:r>
              <a:rPr lang="en-US" sz="6300" b="0" i="0" u="none" strike="noStrike" dirty="0">
                <a:solidFill>
                  <a:srgbClr val="4E2A97"/>
                </a:solidFill>
                <a:latin typeface="SB AggroOTF Medium"/>
              </a:rPr>
              <a:t> </a:t>
            </a:r>
            <a:r>
              <a:rPr lang="ko-KR" sz="6300" b="0" i="0" u="none" strike="noStrike" dirty="0">
                <a:solidFill>
                  <a:srgbClr val="4E2A97"/>
                </a:solidFill>
                <a:ea typeface="SB AggroOTF Medium"/>
              </a:rPr>
              <a:t>연락처로</a:t>
            </a:r>
            <a:r>
              <a:rPr lang="en-US" sz="6300" b="0" i="0" u="none" strike="noStrike" dirty="0">
                <a:solidFill>
                  <a:srgbClr val="4E2A97"/>
                </a:solidFill>
                <a:latin typeface="SB AggroOTF Medium"/>
              </a:rPr>
              <a:t> </a:t>
            </a:r>
            <a:r>
              <a:rPr lang="ko-KR" sz="6300" b="0" i="0" u="none" strike="noStrike" dirty="0">
                <a:solidFill>
                  <a:srgbClr val="4E2A97"/>
                </a:solidFill>
                <a:ea typeface="SB AggroOTF Medium"/>
              </a:rPr>
              <a:t>문의주세요</a:t>
            </a:r>
            <a:r>
              <a:rPr lang="en-US" sz="6300" b="0" i="0" u="none" strike="noStrike" dirty="0">
                <a:solidFill>
                  <a:srgbClr val="4E2A97"/>
                </a:solidFill>
                <a:latin typeface="SB AggroOTF Medium"/>
              </a:rPr>
              <a:t>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9400" y="5092700"/>
            <a:ext cx="3568700" cy="3568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2900" y="5600700"/>
            <a:ext cx="914400" cy="914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6900" y="5778500"/>
            <a:ext cx="419100" cy="5588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711700" y="6896100"/>
            <a:ext cx="2324100" cy="381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2200" b="0" i="0" u="sng" strike="noStrike" dirty="0" smtClean="0">
                <a:solidFill>
                  <a:srgbClr val="4E2A97"/>
                </a:solidFill>
                <a:ea typeface="SB AggroOTF Medium"/>
              </a:rPr>
              <a:t>와부체육문화센터 </a:t>
            </a:r>
            <a:r>
              <a:rPr lang="ko-KR" sz="2200" b="0" i="0" u="sng" strike="noStrike" dirty="0" err="1" smtClean="0">
                <a:solidFill>
                  <a:srgbClr val="4E2A97"/>
                </a:solidFill>
                <a:ea typeface="SB AggroOTF Medium"/>
              </a:rPr>
              <a:t>내선번호</a:t>
            </a:r>
            <a:endParaRPr lang="ko-KR" sz="2200" b="0" i="0" u="sng" strike="noStrike" dirty="0">
              <a:solidFill>
                <a:srgbClr val="4E2A97"/>
              </a:solidFill>
              <a:ea typeface="SB AggroOTF Medi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73600" y="7518400"/>
            <a:ext cx="24257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2000" b="0" i="0" u="none" strike="noStrike" dirty="0" smtClean="0">
                <a:solidFill>
                  <a:srgbClr val="2C2B3C"/>
                </a:solidFill>
                <a:latin typeface="SB AggroOTF Light"/>
              </a:rPr>
              <a:t>031-560-1331~2</a:t>
            </a:r>
            <a:endParaRPr lang="en-US" sz="2000" b="0" i="0" u="none" strike="noStrike" dirty="0">
              <a:solidFill>
                <a:srgbClr val="2C2B3C"/>
              </a:solidFill>
              <a:latin typeface="SB AggroOTF Light"/>
            </a:endParaRPr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712285B8-1BD9-46B6-9390-0E4CB43AA9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3500" y="9372600"/>
            <a:ext cx="18415000" cy="1028700"/>
          </a:xfrm>
          <a:prstGeom prst="rect">
            <a:avLst/>
          </a:prstGeom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ECB0702C-115B-43DA-8546-703867EDD6C3}"/>
              </a:ext>
            </a:extLst>
          </p:cNvPr>
          <p:cNvSpPr txBox="1"/>
          <p:nvPr/>
        </p:nvSpPr>
        <p:spPr>
          <a:xfrm>
            <a:off x="6096000" y="9410700"/>
            <a:ext cx="64770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endParaRPr lang="ko-KR" sz="5000" b="0" i="0" u="none" strike="noStrike" spc="1300" dirty="0">
              <a:solidFill>
                <a:srgbClr val="FFFFFF"/>
              </a:solidFill>
              <a:ea typeface="Maplestory Bold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ECB0702C-115B-43DA-8546-703867EDD6C3}"/>
              </a:ext>
            </a:extLst>
          </p:cNvPr>
          <p:cNvSpPr txBox="1"/>
          <p:nvPr/>
        </p:nvSpPr>
        <p:spPr>
          <a:xfrm>
            <a:off x="5943600" y="9436100"/>
            <a:ext cx="64770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5000" b="0" i="0" u="none" strike="noStrike" spc="1300" dirty="0" smtClean="0">
                <a:solidFill>
                  <a:srgbClr val="FFFFFF"/>
                </a:solidFill>
                <a:ea typeface="Maplestory Bold"/>
              </a:rPr>
              <a:t>남양주도시공사</a:t>
            </a:r>
            <a:endParaRPr lang="ko-KR" sz="5000" b="0" i="0" u="none" strike="noStrike" spc="1300" dirty="0">
              <a:solidFill>
                <a:srgbClr val="FFFFFF"/>
              </a:solidFill>
              <a:ea typeface="Maplestory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127</Words>
  <Application>Microsoft Office PowerPoint</Application>
  <PresentationFormat>사용자 지정</PresentationFormat>
  <Paragraphs>53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맑은 고딕</vt:lpstr>
      <vt:lpstr>SB AggroOTF Light</vt:lpstr>
      <vt:lpstr>SB AggroOTF Medium</vt:lpstr>
      <vt:lpstr>Arial</vt:lpstr>
      <vt:lpstr>Maplestory Bold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</cp:revision>
  <cp:lastPrinted>2025-03-07T05:28:17Z</cp:lastPrinted>
  <dcterms:created xsi:type="dcterms:W3CDTF">2006-08-16T00:00:00Z</dcterms:created>
  <dcterms:modified xsi:type="dcterms:W3CDTF">2025-03-07T05:28:26Z</dcterms:modified>
</cp:coreProperties>
</file>